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sldIdLst>
    <p:sldId id="257" r:id="rId2"/>
    <p:sldId id="264" r:id="rId3"/>
    <p:sldId id="263" r:id="rId4"/>
    <p:sldId id="271" r:id="rId5"/>
    <p:sldId id="262" r:id="rId6"/>
    <p:sldId id="274" r:id="rId7"/>
    <p:sldId id="273" r:id="rId8"/>
    <p:sldId id="276" r:id="rId9"/>
    <p:sldId id="285" r:id="rId10"/>
    <p:sldId id="281" r:id="rId11"/>
    <p:sldId id="275" r:id="rId12"/>
    <p:sldId id="280" r:id="rId13"/>
    <p:sldId id="278" r:id="rId14"/>
    <p:sldId id="282" r:id="rId15"/>
    <p:sldId id="283" r:id="rId16"/>
    <p:sldId id="284" r:id="rId17"/>
    <p:sldId id="279" r:id="rId18"/>
    <p:sldId id="269" r:id="rId19"/>
  </p:sldIdLst>
  <p:sldSz cx="9144000" cy="6858000" type="screen4x3"/>
  <p:notesSz cx="7315200" cy="9601200"/>
  <p:embeddedFontLst>
    <p:embeddedFont>
      <p:font typeface="Calibri" pitchFamily="34" charset="0"/>
      <p:regular r:id="rId21"/>
      <p:bold r:id="rId22"/>
      <p:italic r:id="rId23"/>
      <p:boldItalic r:id="rId24"/>
    </p:embeddedFont>
    <p:embeddedFont>
      <p:font typeface="ＭＳ Ｐゴシック" pitchFamily="34" charset="-128"/>
      <p:regular r:id="rId25"/>
    </p:embeddedFont>
  </p:embeddedFontLst>
  <p:defaultTextStyle>
    <a:defPPr>
      <a:defRPr lang="en-US"/>
    </a:defPPr>
    <a:lvl1pPr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5pPr>
    <a:lvl6pPr marL="22860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6pPr>
    <a:lvl7pPr marL="27432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7pPr>
    <a:lvl8pPr marL="32004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8pPr>
    <a:lvl9pPr marL="36576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5C0"/>
    <a:srgbClr val="4555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64773" autoAdjust="0"/>
  </p:normalViewPr>
  <p:slideViewPr>
    <p:cSldViewPr snapToGrid="0" snapToObjects="1">
      <p:cViewPr varScale="1">
        <p:scale>
          <a:sx n="72" d="100"/>
          <a:sy n="72" d="100"/>
        </p:scale>
        <p:origin x="-210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5" d="100"/>
          <a:sy n="85" d="100"/>
        </p:scale>
        <p:origin x="-3150"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pieChart>
        <c:varyColors val="1"/>
        <c:ser>
          <c:idx val="0"/>
          <c:order val="0"/>
          <c:tx>
            <c:strRef>
              <c:f>Sheet1!$B$1</c:f>
              <c:strCache>
                <c:ptCount val="1"/>
                <c:pt idx="0">
                  <c:v>Navigation Results</c:v>
                </c:pt>
              </c:strCache>
            </c:strRef>
          </c:tx>
          <c:dLbls>
            <c:showLegendKey val="0"/>
            <c:showVal val="0"/>
            <c:showCatName val="1"/>
            <c:showSerName val="0"/>
            <c:showPercent val="1"/>
            <c:showBubbleSize val="0"/>
            <c:showLeaderLines val="1"/>
          </c:dLbls>
          <c:cat>
            <c:strRef>
              <c:f>Sheet1!$A$2:$A$4</c:f>
              <c:strCache>
                <c:ptCount val="3"/>
                <c:pt idx="0">
                  <c:v>Qualified Success</c:v>
                </c:pt>
                <c:pt idx="1">
                  <c:v>Failure</c:v>
                </c:pt>
                <c:pt idx="2">
                  <c:v>Success</c:v>
                </c:pt>
              </c:strCache>
            </c:strRef>
          </c:cat>
          <c:val>
            <c:numRef>
              <c:f>Sheet1!$B$2:$B$4</c:f>
              <c:numCache>
                <c:formatCode>General</c:formatCode>
                <c:ptCount val="3"/>
                <c:pt idx="0">
                  <c:v>3</c:v>
                </c:pt>
                <c:pt idx="1">
                  <c:v>1</c:v>
                </c:pt>
                <c:pt idx="2">
                  <c:v>12</c:v>
                </c:pt>
              </c:numCache>
            </c:numRef>
          </c:val>
        </c:ser>
        <c:dLbls>
          <c:showLegendKey val="0"/>
          <c:showVal val="0"/>
          <c:showCatName val="1"/>
          <c:showSerName val="0"/>
          <c:showPercent val="1"/>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pieChart>
        <c:varyColors val="1"/>
        <c:ser>
          <c:idx val="0"/>
          <c:order val="0"/>
          <c:tx>
            <c:strRef>
              <c:f>Sheet1!$B$1</c:f>
              <c:strCache>
                <c:ptCount val="1"/>
                <c:pt idx="0">
                  <c:v>Manipulation Results</c:v>
                </c:pt>
              </c:strCache>
            </c:strRef>
          </c:tx>
          <c:dLbls>
            <c:dLbl>
              <c:idx val="3"/>
              <c:layout>
                <c:manualLayout>
                  <c:x val="-0.16519498471937841"/>
                  <c:y val="3.3911885916236895E-2"/>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Sheet1!$A$2:$A$5</c:f>
              <c:strCache>
                <c:ptCount val="4"/>
                <c:pt idx="0">
                  <c:v>Missed Pick</c:v>
                </c:pt>
                <c:pt idx="1">
                  <c:v>Collision with Table</c:v>
                </c:pt>
                <c:pt idx="2">
                  <c:v>Success</c:v>
                </c:pt>
                <c:pt idx="3">
                  <c:v>No Path to Object</c:v>
                </c:pt>
              </c:strCache>
            </c:strRef>
          </c:cat>
          <c:val>
            <c:numRef>
              <c:f>Sheet1!$B$2:$B$5</c:f>
              <c:numCache>
                <c:formatCode>General</c:formatCode>
                <c:ptCount val="4"/>
                <c:pt idx="0">
                  <c:v>3</c:v>
                </c:pt>
                <c:pt idx="1">
                  <c:v>6</c:v>
                </c:pt>
                <c:pt idx="2">
                  <c:v>15</c:v>
                </c:pt>
                <c:pt idx="3">
                  <c:v>1</c:v>
                </c:pt>
              </c:numCache>
            </c:numRef>
          </c:val>
        </c:ser>
        <c:dLbls>
          <c:showLegendKey val="0"/>
          <c:showVal val="0"/>
          <c:showCatName val="1"/>
          <c:showSerName val="0"/>
          <c:showPercent val="1"/>
          <c:showBubbleSize val="0"/>
          <c:showLeaderLines val="1"/>
        </c:dLbls>
        <c:firstSliceAng val="0"/>
      </c:pieChart>
    </c:plotArea>
    <c:plotVisOnly val="1"/>
    <c:dispBlanksAs val="zero"/>
    <c:showDLblsOverMax val="0"/>
  </c:chart>
  <c:txPr>
    <a:bodyPr/>
    <a:lstStyle/>
    <a:p>
      <a:pPr>
        <a:defRPr lang="en-US"/>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Simulated </a:t>
            </a:r>
            <a:r>
              <a:rPr lang="en-US" dirty="0"/>
              <a:t>Kitting Results</a:t>
            </a:r>
          </a:p>
        </c:rich>
      </c:tx>
      <c:layout/>
      <c:overlay val="0"/>
    </c:title>
    <c:autoTitleDeleted val="0"/>
    <c:plotArea>
      <c:layout/>
      <c:pieChart>
        <c:varyColors val="1"/>
        <c:ser>
          <c:idx val="0"/>
          <c:order val="0"/>
          <c:tx>
            <c:strRef>
              <c:f>Sheet1!$B$1</c:f>
              <c:strCache>
                <c:ptCount val="1"/>
                <c:pt idx="0">
                  <c:v>Simualted Kitting Results</c:v>
                </c:pt>
              </c:strCache>
            </c:strRef>
          </c:tx>
          <c:dPt>
            <c:idx val="0"/>
            <c:bubble3D val="0"/>
            <c:spPr>
              <a:solidFill>
                <a:srgbClr val="C00000"/>
              </a:solidFill>
            </c:spPr>
          </c:dPt>
          <c:dPt>
            <c:idx val="1"/>
            <c:bubble3D val="0"/>
            <c:spPr>
              <a:solidFill>
                <a:srgbClr val="92D050"/>
              </a:solidFill>
            </c:spPr>
          </c:dPt>
          <c:dLbls>
            <c:showLegendKey val="0"/>
            <c:showVal val="0"/>
            <c:showCatName val="1"/>
            <c:showSerName val="0"/>
            <c:showPercent val="1"/>
            <c:showBubbleSize val="0"/>
            <c:showLeaderLines val="1"/>
          </c:dLbls>
          <c:cat>
            <c:strRef>
              <c:f>Sheet1!$A$2:$A$3</c:f>
              <c:strCache>
                <c:ptCount val="2"/>
                <c:pt idx="0">
                  <c:v>Failure</c:v>
                </c:pt>
                <c:pt idx="1">
                  <c:v>Success</c:v>
                </c:pt>
              </c:strCache>
            </c:strRef>
          </c:cat>
          <c:val>
            <c:numRef>
              <c:f>Sheet1!$B$2:$B$3</c:f>
              <c:numCache>
                <c:formatCode>General</c:formatCode>
                <c:ptCount val="2"/>
                <c:pt idx="0">
                  <c:v>1</c:v>
                </c:pt>
                <c:pt idx="1">
                  <c:v>7</c:v>
                </c:pt>
              </c:numCache>
            </c:numRef>
          </c:val>
        </c:ser>
        <c:dLbls>
          <c:showLegendKey val="0"/>
          <c:showVal val="0"/>
          <c:showCatName val="1"/>
          <c:showSerName val="0"/>
          <c:showPercent val="1"/>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B0F39132-C58C-45B9-8DE0-23378A53BD5F}" type="datetimeFigureOut">
              <a:rPr lang="en-US" smtClean="0"/>
              <a:pPr/>
              <a:t>4/24/2013</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637FB680-F4A3-4008-B84D-E553200400B9}" type="slidenum">
              <a:rPr lang="en-US" smtClean="0"/>
              <a:pPr/>
              <a:t>‹#›</a:t>
            </a:fld>
            <a:endParaRPr lang="en-US"/>
          </a:p>
        </p:txBody>
      </p:sp>
    </p:spTree>
    <p:extLst>
      <p:ext uri="{BB962C8B-B14F-4D97-AF65-F5344CB8AC3E}">
        <p14:creationId xmlns:p14="http://schemas.microsoft.com/office/powerpoint/2010/main" val="6752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 you Professor Lee.</a:t>
            </a:r>
          </a:p>
          <a:p>
            <a:endParaRPr lang="en-US" dirty="0" smtClean="0"/>
          </a:p>
          <a:p>
            <a:r>
              <a:rPr lang="en-US" dirty="0" smtClean="0"/>
              <a:t>As Professor Lee said, I’m Ed Venator,</a:t>
            </a:r>
            <a:r>
              <a:rPr lang="en-US" baseline="0" dirty="0" smtClean="0"/>
              <a:t> and today I’ll be presenting my thesis, which is on the creation of a low-cost mobile manipulator for industrial and research applications.</a:t>
            </a:r>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Capability – Navigation</a:t>
            </a:r>
          </a:p>
          <a:p>
            <a:endParaRPr lang="en-US" dirty="0" smtClean="0"/>
          </a:p>
          <a:p>
            <a:r>
              <a:rPr lang="en-US" baseline="0" dirty="0" smtClean="0"/>
              <a:t>This robot can perform all of the tasks necessary for autonomous mobile navigation</a:t>
            </a:r>
          </a:p>
          <a:p>
            <a:pPr marL="181225" indent="-181225">
              <a:buFont typeface="Arial" pitchFamily="34" charset="0"/>
              <a:buChar char="•"/>
            </a:pPr>
            <a:r>
              <a:rPr lang="en-US" baseline="0" dirty="0" smtClean="0"/>
              <a:t>Localization</a:t>
            </a:r>
          </a:p>
          <a:p>
            <a:pPr marL="664488" lvl="1" indent="-181225">
              <a:buFont typeface="Arial" pitchFamily="34" charset="0"/>
              <a:buChar char="•"/>
            </a:pPr>
            <a:r>
              <a:rPr lang="en-US" baseline="0" dirty="0" smtClean="0"/>
              <a:t>Relative localization using odometry at </a:t>
            </a:r>
            <a:r>
              <a:rPr lang="en-US" baseline="0" dirty="0" smtClean="0"/>
              <a:t>50Hz.</a:t>
            </a:r>
            <a:endParaRPr lang="en-US" baseline="0" dirty="0" smtClean="0"/>
          </a:p>
          <a:p>
            <a:pPr marL="664488" lvl="1" indent="-181225">
              <a:buFont typeface="Arial" pitchFamily="34" charset="0"/>
              <a:buChar char="•"/>
            </a:pPr>
            <a:r>
              <a:rPr lang="en-US" baseline="0" dirty="0" smtClean="0"/>
              <a:t>Absolute localization using Adaptive Monte Carlo Localization at up to 5Hz</a:t>
            </a:r>
          </a:p>
          <a:p>
            <a:pPr marL="664488" lvl="1" indent="-181225">
              <a:buFont typeface="Arial" pitchFamily="34" charset="0"/>
              <a:buChar char="•"/>
            </a:pPr>
            <a:r>
              <a:rPr lang="en-US" baseline="0" dirty="0" smtClean="0"/>
              <a:t>AMCL matches LIDAR scan data to an a priori map to get an absolute position estimate</a:t>
            </a:r>
          </a:p>
          <a:p>
            <a:pPr marL="181225" indent="-181225">
              <a:buFont typeface="Arial" pitchFamily="34" charset="0"/>
              <a:buChar char="•"/>
            </a:pPr>
            <a:r>
              <a:rPr lang="en-US" baseline="0" dirty="0" smtClean="0"/>
              <a:t>Global planning</a:t>
            </a:r>
          </a:p>
          <a:p>
            <a:pPr marL="664488" lvl="1" indent="-181225">
              <a:buFont typeface="Arial" pitchFamily="34" charset="0"/>
              <a:buChar char="•"/>
            </a:pPr>
            <a:r>
              <a:rPr lang="en-US" baseline="0" dirty="0" smtClean="0"/>
              <a:t>Plans a path through an occupancy grid generated from LIDAR scan data</a:t>
            </a:r>
          </a:p>
          <a:p>
            <a:pPr marL="664488" lvl="1" indent="-181225">
              <a:buFont typeface="Arial" pitchFamily="34" charset="0"/>
              <a:buChar char="•"/>
            </a:pPr>
            <a:r>
              <a:rPr lang="en-US" baseline="0" dirty="0" smtClean="0"/>
              <a:t>Path generation using the ROS node </a:t>
            </a:r>
            <a:r>
              <a:rPr lang="en-US" baseline="0" dirty="0" err="1" smtClean="0"/>
              <a:t>NavFN</a:t>
            </a:r>
            <a:r>
              <a:rPr lang="en-US" baseline="0" dirty="0" smtClean="0"/>
              <a:t>, which plans using </a:t>
            </a:r>
            <a:r>
              <a:rPr lang="en-US" baseline="0" dirty="0" err="1" smtClean="0"/>
              <a:t>Djikstra’s</a:t>
            </a:r>
            <a:r>
              <a:rPr lang="en-US" baseline="0" dirty="0" smtClean="0"/>
              <a:t> algorithm</a:t>
            </a:r>
          </a:p>
          <a:p>
            <a:pPr marL="664488" lvl="1" indent="-181225">
              <a:buFont typeface="Arial" pitchFamily="34" charset="0"/>
              <a:buChar char="•"/>
            </a:pPr>
            <a:r>
              <a:rPr lang="en-US" baseline="0" dirty="0" smtClean="0"/>
              <a:t>The paths are not guaranteed to be valid for non-circular robots</a:t>
            </a:r>
          </a:p>
          <a:p>
            <a:pPr marL="181225" indent="-181225">
              <a:buFont typeface="Arial" pitchFamily="34" charset="0"/>
              <a:buChar char="•"/>
            </a:pPr>
            <a:r>
              <a:rPr lang="en-US" baseline="0" dirty="0" smtClean="0"/>
              <a:t>Trajectory generation</a:t>
            </a:r>
          </a:p>
          <a:p>
            <a:pPr marL="664488" lvl="1" indent="-181225">
              <a:buFont typeface="Arial" pitchFamily="34" charset="0"/>
              <a:buChar char="•"/>
            </a:pPr>
            <a:r>
              <a:rPr lang="en-US" baseline="0" dirty="0" smtClean="0"/>
              <a:t>Velocity commands generated at 12 Hz using trajectory rollout</a:t>
            </a:r>
          </a:p>
          <a:p>
            <a:pPr marL="664488" lvl="1" indent="-181225">
              <a:buFont typeface="Arial" pitchFamily="34" charset="0"/>
              <a:buChar char="•"/>
            </a:pPr>
            <a:r>
              <a:rPr lang="en-US" baseline="0" dirty="0" smtClean="0"/>
              <a:t>Trajectory rollout forward-simulates velocity commands and selects one according to a cost function that favors motion toward the path, motion toward the goal, and motion away from </a:t>
            </a:r>
            <a:r>
              <a:rPr lang="en-US" baseline="0" dirty="0" smtClean="0"/>
              <a:t>obstacles</a:t>
            </a:r>
          </a:p>
          <a:p>
            <a:pPr marL="664488" lvl="1" indent="-181225">
              <a:buFont typeface="Arial" pitchFamily="34" charset="0"/>
              <a:buChar char="•"/>
            </a:pPr>
            <a:r>
              <a:rPr lang="en-US" baseline="0" dirty="0" smtClean="0"/>
              <a:t>Trajectory rollout should generate collision-free paths, but only works for static robot footprints (this robot’s footprint is dependent on the position of the arm) and works in 2D</a:t>
            </a:r>
            <a:endParaRPr lang="en-US" baseline="0" dirty="0" smtClean="0"/>
          </a:p>
          <a:p>
            <a:endParaRPr lang="en-US" baseline="0" dirty="0" smtClean="0"/>
          </a:p>
          <a:p>
            <a:pPr marL="181225" indent="-181225">
              <a:buFont typeface="Arial" charset="0"/>
              <a:buChar char="•"/>
            </a:pPr>
            <a:r>
              <a:rPr lang="en-US" baseline="0" dirty="0" smtClean="0"/>
              <a:t>I tested the </a:t>
            </a:r>
            <a:r>
              <a:rPr lang="en-US" baseline="0" dirty="0" smtClean="0"/>
              <a:t>path planning system </a:t>
            </a:r>
            <a:r>
              <a:rPr lang="en-US" baseline="0" dirty="0" smtClean="0"/>
              <a:t>to </a:t>
            </a:r>
            <a:r>
              <a:rPr lang="en-US" baseline="0" dirty="0" smtClean="0"/>
              <a:t>determine how well it can navigate to predefined waypoints</a:t>
            </a:r>
          </a:p>
          <a:p>
            <a:pPr marL="664488" lvl="1" indent="-181225">
              <a:buFont typeface="Arial" charset="0"/>
              <a:buChar char="•"/>
            </a:pPr>
            <a:r>
              <a:rPr lang="en-US" baseline="0" dirty="0" smtClean="0"/>
              <a:t>The map above shows the task</a:t>
            </a:r>
          </a:p>
          <a:p>
            <a:pPr marL="664488" lvl="1" indent="-181225">
              <a:buFont typeface="Arial" charset="0"/>
              <a:buChar char="•"/>
            </a:pPr>
            <a:r>
              <a:rPr lang="en-US" dirty="0" smtClean="0"/>
              <a:t>Navigation was</a:t>
            </a:r>
            <a:r>
              <a:rPr lang="en-US" baseline="0" dirty="0" smtClean="0"/>
              <a:t> tested by driving from one of two start positions (green) to a table several meters away (blue) and then to a final position</a:t>
            </a:r>
          </a:p>
          <a:p>
            <a:pPr marL="664488" lvl="1" indent="-181225">
              <a:buFont typeface="Arial" pitchFamily="34" charset="0"/>
              <a:buChar char="•"/>
            </a:pPr>
            <a:r>
              <a:rPr lang="en-US" baseline="0" dirty="0" smtClean="0"/>
              <a:t>This task is challenging for the navigation system because it must approach very close to the table, which it perceives as an obstacle</a:t>
            </a:r>
          </a:p>
          <a:p>
            <a:pPr marL="664488" lvl="1" indent="-181225">
              <a:buFont typeface="Arial" pitchFamily="34" charset="0"/>
              <a:buChar char="•"/>
            </a:pPr>
            <a:r>
              <a:rPr lang="en-US" baseline="0" dirty="0" smtClean="0"/>
              <a:t>The final position is also relatively close to obstacles</a:t>
            </a:r>
            <a:endParaRPr lang="en-US" dirty="0" smtClean="0"/>
          </a:p>
        </p:txBody>
      </p:sp>
      <p:sp>
        <p:nvSpPr>
          <p:cNvPr id="4" name="Slide Number Placeholder 3"/>
          <p:cNvSpPr>
            <a:spLocks noGrp="1"/>
          </p:cNvSpPr>
          <p:nvPr>
            <p:ph type="sldNum" sz="quarter" idx="10"/>
          </p:nvPr>
        </p:nvSpPr>
        <p:spPr/>
        <p:txBody>
          <a:bodyPr/>
          <a:lstStyle/>
          <a:p>
            <a:fld id="{637FB680-F4A3-4008-B84D-E553200400B9}" type="slidenum">
              <a:rPr lang="en-US" smtClean="0"/>
              <a:pPr/>
              <a:t>10</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 Navigation</a:t>
            </a:r>
          </a:p>
          <a:p>
            <a:pPr marL="181225" indent="-181225">
              <a:buFont typeface="Arial" pitchFamily="34" charset="0"/>
              <a:buChar char="•"/>
            </a:pPr>
            <a:r>
              <a:rPr lang="en-US" dirty="0" smtClean="0"/>
              <a:t>Here are the results of the navigation</a:t>
            </a:r>
            <a:r>
              <a:rPr lang="en-US" baseline="0" dirty="0" smtClean="0"/>
              <a:t> test</a:t>
            </a:r>
            <a:endParaRPr lang="en-US" dirty="0" smtClean="0"/>
          </a:p>
          <a:p>
            <a:pPr marL="181225" indent="-181225">
              <a:buFont typeface="Arial" pitchFamily="34" charset="0"/>
              <a:buChar char="•"/>
            </a:pPr>
            <a:r>
              <a:rPr lang="en-US" dirty="0" smtClean="0"/>
              <a:t>The majority of trials were successful, with</a:t>
            </a:r>
            <a:r>
              <a:rPr lang="en-US" baseline="0" dirty="0" smtClean="0"/>
              <a:t> 75% performing the task perfectly</a:t>
            </a:r>
            <a:endParaRPr lang="en-US" dirty="0" smtClean="0"/>
          </a:p>
          <a:p>
            <a:pPr marL="181225" indent="-181225">
              <a:buFont typeface="Arial" pitchFamily="34" charset="0"/>
              <a:buChar char="•"/>
            </a:pPr>
            <a:r>
              <a:rPr lang="en-US" dirty="0" smtClean="0"/>
              <a:t>Some trials were classified</a:t>
            </a:r>
            <a:r>
              <a:rPr lang="en-US" baseline="0" dirty="0" smtClean="0"/>
              <a:t> as a qualified success – The robot reached the goal location, but spun in place one or more times before settling at the goal heading</a:t>
            </a:r>
          </a:p>
          <a:p>
            <a:pPr marL="181225" indent="-181225">
              <a:buFont typeface="Arial" pitchFamily="34" charset="0"/>
              <a:buChar char="•"/>
            </a:pPr>
            <a:r>
              <a:rPr lang="en-US" dirty="0" smtClean="0"/>
              <a:t>In</a:t>
            </a:r>
            <a:r>
              <a:rPr lang="en-US" baseline="0" dirty="0" smtClean="0"/>
              <a:t> one trial, the robot never recovered from the spinning behavior, and the robot was stopped when it brushed an obstacle</a:t>
            </a:r>
          </a:p>
          <a:p>
            <a:pPr marL="181225" indent="-181225">
              <a:buFont typeface="Arial" pitchFamily="34" charset="0"/>
              <a:buChar char="•"/>
            </a:pPr>
            <a:r>
              <a:rPr lang="en-US" baseline="0" dirty="0" smtClean="0"/>
              <a:t>The possible causes of the spinning:</a:t>
            </a:r>
          </a:p>
          <a:p>
            <a:pPr marL="664488" lvl="1" indent="-181225">
              <a:buFont typeface="Arial" pitchFamily="34" charset="0"/>
              <a:buChar char="•"/>
            </a:pPr>
            <a:r>
              <a:rPr lang="en-US" baseline="0" dirty="0" smtClean="0"/>
              <a:t>Poor low-level control in the drive base (because of the motor speed controllers used and the control architecture previously developed for these wheelchair robots)</a:t>
            </a:r>
          </a:p>
          <a:p>
            <a:pPr marL="664488" lvl="1" indent="-181225">
              <a:buFont typeface="Arial" pitchFamily="34" charset="0"/>
              <a:buChar char="•"/>
            </a:pPr>
            <a:r>
              <a:rPr lang="en-US" baseline="0" dirty="0" smtClean="0"/>
              <a:t>Overloading the PC’s CPU, resulting in low update rates from the local planner. Update rates as low as 3Hz were observed.</a:t>
            </a:r>
          </a:p>
        </p:txBody>
      </p:sp>
      <p:sp>
        <p:nvSpPr>
          <p:cNvPr id="4" name="Slide Number Placeholder 3"/>
          <p:cNvSpPr>
            <a:spLocks noGrp="1"/>
          </p:cNvSpPr>
          <p:nvPr>
            <p:ph type="sldNum" sz="quarter" idx="10"/>
          </p:nvPr>
        </p:nvSpPr>
        <p:spPr/>
        <p:txBody>
          <a:bodyPr/>
          <a:lstStyle/>
          <a:p>
            <a:fld id="{637FB680-F4A3-4008-B84D-E553200400B9}" type="slidenum">
              <a:rPr lang="en-US" smtClean="0"/>
              <a:pPr/>
              <a:t>11</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a:t>
            </a:r>
            <a:r>
              <a:rPr lang="en-US" baseline="0" dirty="0" smtClean="0"/>
              <a:t> odometry</a:t>
            </a:r>
          </a:p>
          <a:p>
            <a:endParaRPr lang="en-US" baseline="0" dirty="0" smtClean="0"/>
          </a:p>
          <a:p>
            <a:r>
              <a:rPr lang="en-US" baseline="0" dirty="0" smtClean="0"/>
              <a:t>I characterized the odometry system to determine whether an absolute localization system would be necessary for this robot.</a:t>
            </a:r>
          </a:p>
          <a:p>
            <a:endParaRPr lang="en-US" baseline="0" dirty="0" smtClean="0"/>
          </a:p>
          <a:p>
            <a:r>
              <a:rPr lang="en-US" baseline="0" dirty="0" smtClean="0"/>
              <a:t>I performed two tests</a:t>
            </a:r>
          </a:p>
          <a:p>
            <a:pPr marL="181225" indent="-181225">
              <a:buFont typeface="Arial" pitchFamily="34" charset="0"/>
              <a:buChar char="•"/>
            </a:pPr>
            <a:r>
              <a:rPr lang="en-US" baseline="0" dirty="0" smtClean="0"/>
              <a:t>In </a:t>
            </a:r>
            <a:r>
              <a:rPr lang="en-US" baseline="0" dirty="0" smtClean="0"/>
              <a:t>the Straight line test, the robot was driven for 10 meters in a straight </a:t>
            </a:r>
            <a:r>
              <a:rPr lang="en-US" baseline="0" dirty="0" smtClean="0"/>
              <a:t>line. This test had minimal turning.</a:t>
            </a:r>
            <a:endParaRPr lang="en-US" baseline="0" dirty="0" smtClean="0"/>
          </a:p>
          <a:p>
            <a:pPr marL="181225" indent="-181225">
              <a:buFont typeface="Arial" pitchFamily="34" charset="0"/>
              <a:buChar char="•"/>
            </a:pPr>
            <a:r>
              <a:rPr lang="en-US" baseline="0" dirty="0" smtClean="0"/>
              <a:t>In the Circle test, the robot was driven through five laps of a 1 meter radius </a:t>
            </a:r>
            <a:r>
              <a:rPr lang="en-US" baseline="0" dirty="0" smtClean="0"/>
              <a:t>circle. This test was primarily turning.</a:t>
            </a:r>
            <a:endParaRPr lang="en-US" baseline="0" dirty="0" smtClean="0"/>
          </a:p>
          <a:p>
            <a:endParaRPr lang="en-US" baseline="0" dirty="0" smtClean="0"/>
          </a:p>
          <a:p>
            <a:r>
              <a:rPr lang="en-US" baseline="0" dirty="0" smtClean="0"/>
              <a:t>Results show that odometry is not sufficient for localization</a:t>
            </a:r>
          </a:p>
          <a:p>
            <a:pPr marL="181225" indent="-181225" defTabSz="966529">
              <a:buFont typeface="Arial" pitchFamily="34" charset="0"/>
              <a:buChar char="•"/>
              <a:defRPr/>
            </a:pPr>
            <a:r>
              <a:rPr lang="en-US" baseline="0" dirty="0" smtClean="0"/>
              <a:t>I’ve plotted the path the robot traveled in green</a:t>
            </a:r>
          </a:p>
          <a:p>
            <a:pPr marL="181225" indent="-181225" defTabSz="966529">
              <a:buFont typeface="Arial" pitchFamily="34" charset="0"/>
              <a:buChar char="•"/>
              <a:defRPr/>
            </a:pPr>
            <a:r>
              <a:rPr lang="en-US" baseline="0" dirty="0" smtClean="0"/>
              <a:t>The red mark is the actual position of the robot at the end of the test</a:t>
            </a:r>
          </a:p>
          <a:p>
            <a:pPr marL="181225" indent="-181225" defTabSz="966529">
              <a:buFont typeface="Arial" pitchFamily="34" charset="0"/>
              <a:buChar char="•"/>
              <a:defRPr/>
            </a:pPr>
            <a:r>
              <a:rPr lang="en-US" baseline="0" dirty="0" smtClean="0"/>
              <a:t>The blue marks are the results of the trials, which are also shown in the tables </a:t>
            </a:r>
            <a:r>
              <a:rPr lang="en-US" baseline="0" dirty="0" smtClean="0"/>
              <a:t>below</a:t>
            </a:r>
          </a:p>
          <a:p>
            <a:pPr marL="181225" indent="-181225" defTabSz="966529">
              <a:buFont typeface="Arial" pitchFamily="34" charset="0"/>
              <a:buChar char="•"/>
              <a:defRPr/>
            </a:pPr>
            <a:r>
              <a:rPr lang="en-US" baseline="0" dirty="0" smtClean="0"/>
              <a:t>In the straight line test, the robot’s position showed significant error (1.3 meters), whereas the position has much less error (at most 0.37 meters). This may be due to incorrect alignment of the robot at the start of the trial.</a:t>
            </a:r>
          </a:p>
          <a:p>
            <a:pPr marL="181225" indent="-181225" defTabSz="966529">
              <a:buFont typeface="Arial" pitchFamily="34" charset="0"/>
              <a:buChar char="•"/>
              <a:defRPr/>
            </a:pPr>
            <a:r>
              <a:rPr lang="en-US" baseline="0" dirty="0" smtClean="0"/>
              <a:t>In the circle test, there is significant position and heading error. Interestingly, the estimated position is still on the path traveled. This may suggest that the meters per tick for the encoders is not correct.</a:t>
            </a:r>
            <a:endParaRPr lang="en-US" baseline="0" dirty="0" smtClean="0"/>
          </a:p>
          <a:p>
            <a:pPr marL="181225" indent="-181225" defTabSz="966529">
              <a:buFont typeface="Arial" pitchFamily="34" charset="0"/>
              <a:buChar char="•"/>
              <a:defRPr/>
            </a:pPr>
            <a:r>
              <a:rPr lang="en-US" baseline="0" dirty="0" smtClean="0"/>
              <a:t>These results show that the robot needs a</a:t>
            </a:r>
            <a:r>
              <a:rPr lang="en-US" dirty="0" smtClean="0"/>
              <a:t>bsolute</a:t>
            </a:r>
            <a:r>
              <a:rPr lang="en-US" baseline="0" dirty="0" smtClean="0"/>
              <a:t> localization to supplement </a:t>
            </a:r>
            <a:r>
              <a:rPr lang="en-US" baseline="0" dirty="0" smtClean="0"/>
              <a:t>odometry.</a:t>
            </a:r>
            <a:endParaRPr lang="en-US" baseline="0" dirty="0" smtClean="0"/>
          </a:p>
          <a:p>
            <a:pPr marL="181225" indent="-181225">
              <a:buFont typeface="Arial" pitchFamily="34" charset="0"/>
              <a:buChar char="•"/>
            </a:pPr>
            <a:r>
              <a:rPr lang="en-US" baseline="0" dirty="0" smtClean="0"/>
              <a:t>I used Adaptive Monte Carlo Localization (AMCL) for absolute localization</a:t>
            </a:r>
          </a:p>
        </p:txBody>
      </p:sp>
      <p:sp>
        <p:nvSpPr>
          <p:cNvPr id="4" name="Slide Number Placeholder 3"/>
          <p:cNvSpPr>
            <a:spLocks noGrp="1"/>
          </p:cNvSpPr>
          <p:nvPr>
            <p:ph type="sldNum" sz="quarter" idx="10"/>
          </p:nvPr>
        </p:nvSpPr>
        <p:spPr/>
        <p:txBody>
          <a:bodyPr/>
          <a:lstStyle/>
          <a:p>
            <a:fld id="{637FB680-F4A3-4008-B84D-E553200400B9}" type="slidenum">
              <a:rPr lang="en-US" smtClean="0"/>
              <a:pPr/>
              <a:t>12</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Capability</a:t>
            </a:r>
            <a:r>
              <a:rPr lang="en-US" baseline="0" dirty="0" smtClean="0"/>
              <a:t> – Manipulation</a:t>
            </a:r>
          </a:p>
          <a:p>
            <a:endParaRPr lang="en-US" baseline="0" dirty="0" smtClean="0"/>
          </a:p>
          <a:p>
            <a:r>
              <a:rPr lang="en-US" baseline="0" dirty="0" smtClean="0"/>
              <a:t>Explain portions of manipulation task</a:t>
            </a:r>
          </a:p>
          <a:p>
            <a:pPr marL="181225" indent="-181225">
              <a:buFont typeface="Arial" pitchFamily="34" charset="0"/>
              <a:buChar char="•"/>
            </a:pPr>
            <a:r>
              <a:rPr lang="en-US" baseline="0" dirty="0" smtClean="0"/>
              <a:t>Tabletop Object </a:t>
            </a:r>
            <a:r>
              <a:rPr lang="en-US" baseline="0" dirty="0" smtClean="0"/>
              <a:t>recognition – The arm moves to the side to provide the Kinect a clear view of the table. The robot identifies the tabletop using a RANSAC plane fit and segments objects on the table into individual point clouds</a:t>
            </a:r>
            <a:endParaRPr lang="en-US" baseline="0" dirty="0" smtClean="0"/>
          </a:p>
          <a:p>
            <a:pPr marL="181225" indent="-181225">
              <a:buFont typeface="Arial" pitchFamily="34" charset="0"/>
              <a:buChar char="•"/>
            </a:pPr>
            <a:r>
              <a:rPr lang="en-US" baseline="0" dirty="0" smtClean="0"/>
              <a:t>Object location </a:t>
            </a:r>
            <a:r>
              <a:rPr lang="en-US" baseline="0" dirty="0" smtClean="0"/>
              <a:t>– fits a bounding box around each of the object point clouds</a:t>
            </a:r>
            <a:endParaRPr lang="en-US" baseline="0" dirty="0" smtClean="0"/>
          </a:p>
          <a:p>
            <a:pPr marL="181225" indent="-181225">
              <a:buFont typeface="Arial" pitchFamily="34" charset="0"/>
              <a:buChar char="•"/>
            </a:pPr>
            <a:r>
              <a:rPr lang="en-US" baseline="0" dirty="0" smtClean="0"/>
              <a:t>Rudimentary grasp </a:t>
            </a:r>
            <a:r>
              <a:rPr lang="en-US" baseline="0" dirty="0" smtClean="0"/>
              <a:t>planning – Given a bounding box, generates a grasp pose for the gripper so that the object is in the gripper jaws and the gripper is approaching at a 30 degree angle</a:t>
            </a:r>
            <a:endParaRPr lang="en-US" baseline="0" dirty="0" smtClean="0"/>
          </a:p>
          <a:p>
            <a:pPr marL="181225" indent="-181225">
              <a:buFont typeface="Arial" pitchFamily="34" charset="0"/>
              <a:buChar char="•"/>
            </a:pPr>
            <a:r>
              <a:rPr lang="en-US" baseline="0" dirty="0" smtClean="0"/>
              <a:t>Arm </a:t>
            </a:r>
            <a:r>
              <a:rPr lang="en-US" baseline="0" dirty="0" smtClean="0"/>
              <a:t>motion</a:t>
            </a:r>
          </a:p>
          <a:p>
            <a:pPr marL="664488" lvl="1" indent="-181225">
              <a:buFont typeface="Arial" pitchFamily="34" charset="0"/>
              <a:buChar char="•"/>
            </a:pPr>
            <a:r>
              <a:rPr lang="en-US" baseline="0" dirty="0" smtClean="0"/>
              <a:t>The arm moves to a </a:t>
            </a:r>
            <a:r>
              <a:rPr lang="en-US" baseline="0" dirty="0" err="1" smtClean="0"/>
              <a:t>pregrasp</a:t>
            </a:r>
            <a:r>
              <a:rPr lang="en-US" baseline="0" dirty="0" smtClean="0"/>
              <a:t> position a few centimeters back from the grasp position</a:t>
            </a:r>
          </a:p>
          <a:p>
            <a:pPr marL="664488" lvl="1" indent="-181225">
              <a:buFont typeface="Arial" pitchFamily="34" charset="0"/>
              <a:buChar char="•"/>
            </a:pPr>
            <a:r>
              <a:rPr lang="en-US" baseline="0" dirty="0" smtClean="0"/>
              <a:t>The arm moves to the grasp position</a:t>
            </a:r>
          </a:p>
          <a:p>
            <a:pPr marL="181225" indent="-181225">
              <a:buFont typeface="Arial" pitchFamily="34" charset="0"/>
              <a:buChar char="•"/>
            </a:pPr>
            <a:r>
              <a:rPr lang="en-US" baseline="0" dirty="0" smtClean="0"/>
              <a:t>The Gripper closes around the object</a:t>
            </a:r>
            <a:endParaRPr lang="en-US" baseline="0" dirty="0" smtClean="0"/>
          </a:p>
          <a:p>
            <a:pPr marL="181225" indent="-181225">
              <a:buFont typeface="Arial" pitchFamily="34" charset="0"/>
              <a:buChar char="•"/>
            </a:pPr>
            <a:r>
              <a:rPr lang="en-US" baseline="0" dirty="0" smtClean="0"/>
              <a:t>The arm retreats from the grasp position back to the </a:t>
            </a:r>
            <a:r>
              <a:rPr lang="en-US" baseline="0" dirty="0" err="1" smtClean="0"/>
              <a:t>pregrasp</a:t>
            </a:r>
            <a:r>
              <a:rPr lang="en-US" baseline="0" dirty="0" smtClean="0"/>
              <a:t> position, lifting the object off the table.</a:t>
            </a:r>
            <a:endParaRPr lang="en-US" baseline="0" dirty="0" smtClean="0"/>
          </a:p>
          <a:p>
            <a:pPr marL="181225" indent="-181225">
              <a:buFont typeface="Arial" pitchFamily="34" charset="0"/>
              <a:buChar char="•"/>
            </a:pPr>
            <a:r>
              <a:rPr lang="en-US" baseline="0" dirty="0" smtClean="0"/>
              <a:t>The arm moves from this position to a position over the onboard carrier bin</a:t>
            </a:r>
            <a:endParaRPr lang="en-US" baseline="0" dirty="0" smtClean="0"/>
          </a:p>
          <a:p>
            <a:pPr marL="181225" indent="-181225">
              <a:buFont typeface="Arial" pitchFamily="34" charset="0"/>
              <a:buChar char="•"/>
            </a:pPr>
            <a:r>
              <a:rPr lang="en-US" baseline="0" dirty="0" smtClean="0"/>
              <a:t>The Gripper opens, dropping the object into the bin.</a:t>
            </a:r>
            <a:endParaRPr lang="en-US" baseline="0" dirty="0" smtClean="0"/>
          </a:p>
          <a:p>
            <a:pPr marL="181225" indent="-181225">
              <a:buFont typeface="Arial" pitchFamily="34" charset="0"/>
              <a:buChar char="•"/>
            </a:pPr>
            <a:r>
              <a:rPr lang="en-US" baseline="0" dirty="0" smtClean="0"/>
              <a:t>The arm moves to the “stowed” position for travel.</a:t>
            </a:r>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13</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p>
          <a:p>
            <a:pPr marL="181225" indent="-181225">
              <a:buFont typeface="Arial" charset="0"/>
              <a:buChar char="•"/>
            </a:pPr>
            <a:r>
              <a:rPr lang="en-US" baseline="0" dirty="0" smtClean="0"/>
              <a:t>The majority of the trials (60%) are successful</a:t>
            </a:r>
          </a:p>
          <a:p>
            <a:pPr marL="181225" indent="-181225">
              <a:buFont typeface="Arial" charset="0"/>
              <a:buChar char="•"/>
            </a:pPr>
            <a:r>
              <a:rPr lang="en-US" baseline="0" dirty="0" smtClean="0"/>
              <a:t>The primary cause of the failures is the </a:t>
            </a:r>
            <a:r>
              <a:rPr lang="en-US" baseline="0" dirty="0" smtClean="0"/>
              <a:t>gripper colliding with the table</a:t>
            </a:r>
          </a:p>
          <a:p>
            <a:pPr marL="664488" lvl="1" indent="-181225">
              <a:buFont typeface="Arial" charset="0"/>
              <a:buChar char="•"/>
            </a:pPr>
            <a:r>
              <a:rPr lang="en-US" baseline="0" dirty="0" smtClean="0"/>
              <a:t>I do not know what causes this.</a:t>
            </a:r>
          </a:p>
          <a:p>
            <a:pPr marL="664488" lvl="1" indent="-181225">
              <a:buFont typeface="Arial" charset="0"/>
              <a:buChar char="•"/>
            </a:pPr>
            <a:r>
              <a:rPr lang="en-US" baseline="0" dirty="0" smtClean="0"/>
              <a:t>The arm </a:t>
            </a:r>
            <a:r>
              <a:rPr lang="en-US" baseline="0" dirty="0" smtClean="0"/>
              <a:t>planner should plan collision-free trajectories</a:t>
            </a:r>
          </a:p>
          <a:p>
            <a:pPr marL="664488" lvl="1" indent="-181225">
              <a:buFont typeface="Arial" charset="0"/>
              <a:buChar char="•"/>
            </a:pPr>
            <a:r>
              <a:rPr lang="en-US" baseline="0" dirty="0" smtClean="0"/>
              <a:t>Collision-checking appears to be neglecting the gripper</a:t>
            </a:r>
          </a:p>
          <a:p>
            <a:pPr marL="664488" lvl="1" indent="-181225">
              <a:buFont typeface="Arial" charset="0"/>
              <a:buChar char="•"/>
            </a:pPr>
            <a:r>
              <a:rPr lang="en-US" baseline="0" dirty="0" smtClean="0"/>
              <a:t>This is an area of future work</a:t>
            </a:r>
          </a:p>
          <a:p>
            <a:pPr marL="181225" indent="-181225">
              <a:buFont typeface="Arial" charset="0"/>
              <a:buChar char="•"/>
            </a:pPr>
            <a:r>
              <a:rPr lang="en-US" baseline="0" dirty="0" smtClean="0"/>
              <a:t>Some failures (12%) are due to the robot missing the object it’s attempting to pick up</a:t>
            </a:r>
          </a:p>
          <a:p>
            <a:pPr marL="664488" lvl="1" indent="-181225">
              <a:buFont typeface="Arial" charset="0"/>
              <a:buChar char="•"/>
            </a:pPr>
            <a:r>
              <a:rPr lang="en-US" baseline="0" dirty="0" smtClean="0"/>
              <a:t>Objects are 5 cm diameter; gripper is 5.3 cm </a:t>
            </a:r>
            <a:r>
              <a:rPr lang="en-US" baseline="0" dirty="0" smtClean="0"/>
              <a:t>opening.</a:t>
            </a:r>
          </a:p>
          <a:p>
            <a:pPr marL="664488" lvl="1" indent="-181225">
              <a:buFont typeface="Arial" charset="0"/>
              <a:buChar char="•"/>
            </a:pPr>
            <a:r>
              <a:rPr lang="en-US" baseline="0" dirty="0" smtClean="0"/>
              <a:t>The arm motion doesn’t incorporate any visual position feedback from the Kinect.</a:t>
            </a:r>
          </a:p>
          <a:p>
            <a:pPr marL="664488" lvl="1" indent="-181225">
              <a:buFont typeface="Arial" charset="0"/>
              <a:buChar char="•"/>
            </a:pPr>
            <a:r>
              <a:rPr lang="en-US" baseline="0" dirty="0" smtClean="0"/>
              <a:t>This means that the arm’s position estimator must be aligned with the Kinect data to within +/- 3 mm.</a:t>
            </a:r>
            <a:endParaRPr lang="en-US" baseline="0" dirty="0" smtClean="0"/>
          </a:p>
          <a:p>
            <a:pPr marL="181225" indent="-181225">
              <a:buFont typeface="Arial" charset="0"/>
              <a:buChar char="•"/>
            </a:pPr>
            <a:r>
              <a:rPr lang="en-US" baseline="0" dirty="0" smtClean="0"/>
              <a:t>In one trial, the robot could not find a path to move the gripper to the object</a:t>
            </a:r>
          </a:p>
          <a:p>
            <a:pPr marL="664488" lvl="1" indent="-181225">
              <a:buFont typeface="Arial" charset="0"/>
              <a:buChar char="•"/>
            </a:pPr>
            <a:r>
              <a:rPr lang="en-US" baseline="0" dirty="0" smtClean="0"/>
              <a:t>In this trial, the arm occluded the Kinect’s view of 2 out of 3 objects on the table</a:t>
            </a:r>
          </a:p>
          <a:p>
            <a:pPr marL="664488" lvl="1" indent="-181225">
              <a:buFont typeface="Arial" charset="0"/>
              <a:buChar char="•"/>
            </a:pPr>
            <a:r>
              <a:rPr lang="en-US" baseline="0" dirty="0" smtClean="0"/>
              <a:t>Object grasping code is rudimentary, meant as a proof-of-concept, and only attempts one grasp </a:t>
            </a:r>
            <a:r>
              <a:rPr lang="en-US" baseline="0" dirty="0" smtClean="0"/>
              <a:t>angle. This, combined with the arm’s geometry, limits where the robot can grasp from.</a:t>
            </a:r>
            <a:endParaRPr lang="en-US" baseline="0" dirty="0" smtClean="0"/>
          </a:p>
        </p:txBody>
      </p:sp>
      <p:sp>
        <p:nvSpPr>
          <p:cNvPr id="4" name="Slide Number Placeholder 3"/>
          <p:cNvSpPr>
            <a:spLocks noGrp="1"/>
          </p:cNvSpPr>
          <p:nvPr>
            <p:ph type="sldNum" sz="quarter" idx="10"/>
          </p:nvPr>
        </p:nvSpPr>
        <p:spPr/>
        <p:txBody>
          <a:bodyPr/>
          <a:lstStyle/>
          <a:p>
            <a:fld id="{637FB680-F4A3-4008-B84D-E553200400B9}" type="slidenum">
              <a:rPr lang="en-US" smtClean="0"/>
              <a:pPr/>
              <a:t>14</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Capability – Simulated Kitting Task</a:t>
            </a:r>
          </a:p>
          <a:p>
            <a:pPr marL="181225" indent="-181225">
              <a:buFont typeface="Arial" pitchFamily="34" charset="0"/>
              <a:buChar char="•"/>
            </a:pPr>
            <a:r>
              <a:rPr lang="en-US" dirty="0" smtClean="0"/>
              <a:t>This test is meant</a:t>
            </a:r>
            <a:r>
              <a:rPr lang="en-US" baseline="0" dirty="0" smtClean="0"/>
              <a:t> to simulate the task of getting at object from inventory and bringing it to an assembly station</a:t>
            </a:r>
          </a:p>
          <a:p>
            <a:pPr marL="181225" indent="-181225">
              <a:buFont typeface="Arial" pitchFamily="34" charset="0"/>
              <a:buChar char="•"/>
            </a:pPr>
            <a:r>
              <a:rPr lang="en-US" baseline="0" dirty="0" smtClean="0"/>
              <a:t>The task is a combination of navigation and manipulation tasks</a:t>
            </a:r>
          </a:p>
          <a:p>
            <a:pPr lvl="1" indent="-362448">
              <a:spcAft>
                <a:spcPts val="634"/>
              </a:spcAft>
              <a:buFont typeface="+mj-lt"/>
              <a:buAutoNum type="arabicPeriod"/>
            </a:pPr>
            <a:r>
              <a:rPr lang="en-US" dirty="0" smtClean="0">
                <a:solidFill>
                  <a:srgbClr val="455560"/>
                </a:solidFill>
                <a:latin typeface="TitilliumMaps26L 500 wt"/>
              </a:rPr>
              <a:t>Beginning at one of two starting locations, drive to a predetermined location near a table a few meters away.</a:t>
            </a:r>
          </a:p>
          <a:p>
            <a:pPr lvl="1" indent="-362448">
              <a:spcAft>
                <a:spcPts val="634"/>
              </a:spcAft>
              <a:buFont typeface="+mj-lt"/>
              <a:buAutoNum type="arabicPeriod"/>
            </a:pPr>
            <a:r>
              <a:rPr lang="en-US" dirty="0" smtClean="0">
                <a:solidFill>
                  <a:srgbClr val="455560"/>
                </a:solidFill>
                <a:latin typeface="TitilliumMaps26L 500 wt"/>
              </a:rPr>
              <a:t>Locate at least one of three small manipulable objects on the table using the Kinect.</a:t>
            </a:r>
          </a:p>
          <a:p>
            <a:pPr lvl="1" indent="-362448">
              <a:spcAft>
                <a:spcPts val="634"/>
              </a:spcAft>
              <a:buFont typeface="+mj-lt"/>
              <a:buAutoNum type="arabicPeriod"/>
            </a:pPr>
            <a:r>
              <a:rPr lang="en-US" dirty="0" smtClean="0">
                <a:solidFill>
                  <a:srgbClr val="455560"/>
                </a:solidFill>
                <a:latin typeface="TitilliumMaps26L 500 wt"/>
              </a:rPr>
              <a:t>Lift one of the target objects from the table.</a:t>
            </a:r>
          </a:p>
          <a:p>
            <a:pPr lvl="1" indent="-362448">
              <a:spcAft>
                <a:spcPts val="634"/>
              </a:spcAft>
              <a:buFont typeface="+mj-lt"/>
              <a:buAutoNum type="arabicPeriod"/>
            </a:pPr>
            <a:r>
              <a:rPr lang="en-US" dirty="0" smtClean="0">
                <a:solidFill>
                  <a:srgbClr val="455560"/>
                </a:solidFill>
                <a:latin typeface="TitilliumMaps26L 500 wt"/>
              </a:rPr>
              <a:t>Place the target object in the onboard carrier bin.</a:t>
            </a:r>
          </a:p>
          <a:p>
            <a:pPr lvl="1" indent="-362448">
              <a:spcAft>
                <a:spcPts val="634"/>
              </a:spcAft>
              <a:buFont typeface="+mj-lt"/>
              <a:buAutoNum type="arabicPeriod"/>
            </a:pPr>
            <a:r>
              <a:rPr lang="en-US" dirty="0" smtClean="0">
                <a:solidFill>
                  <a:srgbClr val="455560"/>
                </a:solidFill>
                <a:latin typeface="TitilliumMaps26L 500 wt"/>
              </a:rPr>
              <a:t>Drive to the final destination.</a:t>
            </a:r>
            <a:endParaRPr lang="en-US" baseline="0" dirty="0" smtClean="0"/>
          </a:p>
          <a:p>
            <a:pPr marL="181225" indent="-181225">
              <a:buFont typeface="Arial" pitchFamily="34" charset="0"/>
              <a:buChar char="•"/>
            </a:pPr>
            <a:r>
              <a:rPr lang="en-US" baseline="0" dirty="0" smtClean="0"/>
              <a:t>The table represents a shelf</a:t>
            </a:r>
          </a:p>
          <a:p>
            <a:pPr marL="181225" indent="-181225">
              <a:buFont typeface="Arial" pitchFamily="34" charset="0"/>
              <a:buChar char="•"/>
            </a:pPr>
            <a:r>
              <a:rPr lang="en-US" baseline="0" dirty="0" smtClean="0"/>
              <a:t>The cylindrical objects represent parts for an assembly</a:t>
            </a:r>
          </a:p>
          <a:p>
            <a:pPr marL="181225" indent="-181225">
              <a:buFont typeface="Arial" pitchFamily="34" charset="0"/>
              <a:buChar char="•"/>
            </a:pPr>
            <a:r>
              <a:rPr lang="en-US" baseline="0" dirty="0" smtClean="0"/>
              <a:t>In a real situation, steps 1-4 are repeated until all objects in the kit are picked up</a:t>
            </a:r>
            <a:endParaRPr lang="en-US" dirty="0" smtClean="0"/>
          </a:p>
        </p:txBody>
      </p:sp>
      <p:sp>
        <p:nvSpPr>
          <p:cNvPr id="4" name="Slide Number Placeholder 3"/>
          <p:cNvSpPr>
            <a:spLocks noGrp="1"/>
          </p:cNvSpPr>
          <p:nvPr>
            <p:ph type="sldNum" sz="quarter" idx="10"/>
          </p:nvPr>
        </p:nvSpPr>
        <p:spPr/>
        <p:txBody>
          <a:bodyPr/>
          <a:lstStyle/>
          <a:p>
            <a:fld id="{637FB680-F4A3-4008-B84D-E553200400B9}" type="slidenum">
              <a:rPr lang="en-US" smtClean="0"/>
              <a:pPr/>
              <a:t>15</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p>
          <a:p>
            <a:pPr marL="181225" indent="-181225">
              <a:buFont typeface="Arial" pitchFamily="34" charset="0"/>
              <a:buChar char="•"/>
            </a:pPr>
            <a:r>
              <a:rPr lang="en-US" dirty="0" smtClean="0"/>
              <a:t>The majority of these trials were successful</a:t>
            </a:r>
          </a:p>
          <a:p>
            <a:pPr marL="181225" indent="-181225">
              <a:buFont typeface="Arial" pitchFamily="34" charset="0"/>
              <a:buChar char="•"/>
            </a:pPr>
            <a:r>
              <a:rPr lang="en-US" dirty="0" smtClean="0"/>
              <a:t>The spinning behavior</a:t>
            </a:r>
            <a:r>
              <a:rPr lang="en-US" baseline="0" dirty="0" smtClean="0"/>
              <a:t> from the navigation tests still is still evident</a:t>
            </a:r>
          </a:p>
          <a:p>
            <a:pPr marL="181225" indent="-181225">
              <a:buFont typeface="Arial" pitchFamily="34" charset="0"/>
              <a:buChar char="•"/>
            </a:pPr>
            <a:r>
              <a:rPr lang="en-US" baseline="0" dirty="0" smtClean="0"/>
              <a:t>In fact, the single failure observed here is a result of the spinning behavior (only time this was observed at the table)</a:t>
            </a:r>
          </a:p>
          <a:p>
            <a:pPr marL="181225" indent="-181225">
              <a:buFont typeface="Arial" pitchFamily="34" charset="0"/>
              <a:buChar char="•"/>
            </a:pPr>
            <a:r>
              <a:rPr lang="en-US" baseline="0" dirty="0" smtClean="0"/>
              <a:t>The spinning behavior at the table was rare, which is illustrated in the manipulation task, which begins with an approach to the table</a:t>
            </a:r>
            <a:endParaRPr lang="en-US" dirty="0" smtClean="0"/>
          </a:p>
        </p:txBody>
      </p:sp>
      <p:sp>
        <p:nvSpPr>
          <p:cNvPr id="4" name="Slide Number Placeholder 3"/>
          <p:cNvSpPr>
            <a:spLocks noGrp="1"/>
          </p:cNvSpPr>
          <p:nvPr>
            <p:ph type="sldNum" sz="quarter" idx="10"/>
          </p:nvPr>
        </p:nvSpPr>
        <p:spPr/>
        <p:txBody>
          <a:bodyPr/>
          <a:lstStyle/>
          <a:p>
            <a:fld id="{637FB680-F4A3-4008-B84D-E553200400B9}" type="slidenum">
              <a:rPr lang="en-US" smtClean="0"/>
              <a:pPr/>
              <a:t>16</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r>
              <a:rPr lang="en-US" baseline="0" dirty="0" smtClean="0"/>
              <a:t> – Mobile manipulation</a:t>
            </a:r>
          </a:p>
          <a:p>
            <a:endParaRPr lang="en-US" baseline="0" dirty="0" smtClean="0"/>
          </a:p>
          <a:p>
            <a:pPr marL="181225" indent="-181225">
              <a:buFont typeface="Arial" pitchFamily="34" charset="0"/>
              <a:buChar char="•"/>
            </a:pPr>
            <a:r>
              <a:rPr lang="en-US" baseline="0" dirty="0" smtClean="0"/>
              <a:t>Manipulation is at double speed</a:t>
            </a:r>
          </a:p>
          <a:p>
            <a:pPr marL="181225" indent="-181225">
              <a:buFont typeface="Arial" pitchFamily="34" charset="0"/>
              <a:buChar char="•"/>
            </a:pPr>
            <a:r>
              <a:rPr lang="en-US" baseline="0" dirty="0" smtClean="0"/>
              <a:t>Navigation shows two trials</a:t>
            </a:r>
          </a:p>
          <a:p>
            <a:pPr marL="181225" indent="-181225">
              <a:buFont typeface="Arial" pitchFamily="34" charset="0"/>
              <a:buChar char="•"/>
            </a:pPr>
            <a:r>
              <a:rPr lang="en-US" baseline="0" dirty="0" smtClean="0"/>
              <a:t>First trial shows the spinning behavior in the qualified successes from the results</a:t>
            </a:r>
          </a:p>
          <a:p>
            <a:pPr marL="181225" indent="-181225">
              <a:buFont typeface="Arial" pitchFamily="34" charset="0"/>
              <a:buChar char="•"/>
            </a:pPr>
            <a:r>
              <a:rPr lang="en-US" baseline="0" dirty="0" smtClean="0"/>
              <a:t>Second trial is a perfect navigation trial</a:t>
            </a:r>
          </a:p>
          <a:p>
            <a:pPr marL="181225" indent="-181225">
              <a:buFont typeface="Arial" pitchFamily="34" charset="0"/>
              <a:buChar char="•"/>
            </a:pPr>
            <a:r>
              <a:rPr lang="en-US" baseline="0" dirty="0" smtClean="0"/>
              <a:t>This is the second trial again, but showing the robot state in the ROS </a:t>
            </a:r>
            <a:r>
              <a:rPr lang="en-US" baseline="0" dirty="0" err="1" smtClean="0"/>
              <a:t>rviz</a:t>
            </a:r>
            <a:r>
              <a:rPr lang="en-US" baseline="0" dirty="0" smtClean="0"/>
              <a:t> tool</a:t>
            </a:r>
            <a:endParaRPr lang="en-US" dirty="0" smtClean="0"/>
          </a:p>
          <a:p>
            <a:r>
              <a:rPr lang="en-US" dirty="0" smtClean="0"/>
              <a:t>Video 2</a:t>
            </a:r>
            <a:r>
              <a:rPr lang="en-US" baseline="0" dirty="0" smtClean="0"/>
              <a:t> -3 minutes</a:t>
            </a:r>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17</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37FB680-F4A3-4008-B84D-E553200400B9}"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with a brief</a:t>
            </a:r>
            <a:r>
              <a:rPr lang="en-US" baseline="0" dirty="0" smtClean="0"/>
              <a:t> introduction to the project</a:t>
            </a:r>
          </a:p>
          <a:p>
            <a:endParaRPr lang="en-US" baseline="0" dirty="0" smtClean="0"/>
          </a:p>
          <a:p>
            <a:pPr marL="181225" indent="-181225">
              <a:buFont typeface="Arial" charset="0"/>
              <a:buChar char="•"/>
            </a:pPr>
            <a:r>
              <a:rPr lang="en-US" baseline="0" dirty="0" smtClean="0"/>
              <a:t>Manufacturers </a:t>
            </a:r>
            <a:r>
              <a:rPr lang="en-US" baseline="0" dirty="0" smtClean="0"/>
              <a:t>are interested in </a:t>
            </a:r>
            <a:r>
              <a:rPr lang="en-US" baseline="0" dirty="0" smtClean="0"/>
              <a:t>using mobile robots for kitting, the task of getting the constituent parts of an assembly and bringing them to an assembly station.</a:t>
            </a:r>
          </a:p>
          <a:p>
            <a:pPr marL="181225" indent="-181225">
              <a:buFont typeface="Arial" charset="0"/>
              <a:buChar char="•"/>
            </a:pPr>
            <a:r>
              <a:rPr lang="en-US" baseline="0" dirty="0" smtClean="0"/>
              <a:t>Manufacturers </a:t>
            </a:r>
            <a:r>
              <a:rPr lang="en-US" baseline="0" dirty="0" smtClean="0"/>
              <a:t>are also interested </a:t>
            </a:r>
            <a:r>
              <a:rPr lang="en-US" baseline="0" dirty="0" smtClean="0"/>
              <a:t>in developing </a:t>
            </a:r>
            <a:r>
              <a:rPr lang="en-US" baseline="0" dirty="0" smtClean="0"/>
              <a:t>robots and safety systems for human-robot </a:t>
            </a:r>
            <a:r>
              <a:rPr lang="en-US" baseline="0" dirty="0" smtClean="0"/>
              <a:t>interaction in factories</a:t>
            </a:r>
          </a:p>
          <a:p>
            <a:pPr marL="181225" indent="-181225" defTabSz="966529">
              <a:buFont typeface="Arial" charset="0"/>
              <a:buChar char="•"/>
              <a:defRPr/>
            </a:pPr>
            <a:r>
              <a:rPr lang="en-US" dirty="0" smtClean="0"/>
              <a:t>Over the course of the last fifteen months, I </a:t>
            </a:r>
            <a:r>
              <a:rPr lang="en-US" dirty="0" smtClean="0"/>
              <a:t>designed,</a:t>
            </a:r>
            <a:r>
              <a:rPr lang="en-US" baseline="0" dirty="0" smtClean="0"/>
              <a:t> built, and programmed a </a:t>
            </a:r>
            <a:r>
              <a:rPr lang="en-US" baseline="0" dirty="0" smtClean="0"/>
              <a:t>mobile industrial </a:t>
            </a:r>
            <a:r>
              <a:rPr lang="en-US" baseline="0" dirty="0" smtClean="0"/>
              <a:t>manipulator to be used for</a:t>
            </a:r>
            <a:r>
              <a:rPr lang="en-US" dirty="0" smtClean="0"/>
              <a:t> </a:t>
            </a:r>
            <a:r>
              <a:rPr lang="en-US" baseline="0" dirty="0" smtClean="0"/>
              <a:t>research </a:t>
            </a:r>
            <a:r>
              <a:rPr lang="en-US" baseline="0" dirty="0" smtClean="0"/>
              <a:t>into both of these areas.</a:t>
            </a:r>
          </a:p>
          <a:p>
            <a:pPr marL="181225" indent="-181225">
              <a:buFont typeface="Arial" charset="0"/>
              <a:buChar char="•"/>
            </a:pPr>
            <a:r>
              <a:rPr lang="en-US" baseline="0" dirty="0" smtClean="0"/>
              <a:t>The robot is low cost</a:t>
            </a:r>
          </a:p>
          <a:p>
            <a:pPr marL="181225" indent="-181225">
              <a:buFont typeface="Arial" charset="0"/>
              <a:buChar char="•"/>
            </a:pPr>
            <a:r>
              <a:rPr lang="en-US" baseline="0" dirty="0" smtClean="0"/>
              <a:t>The robot is robust</a:t>
            </a:r>
          </a:p>
          <a:p>
            <a:pPr marL="181225" indent="-181225">
              <a:buFont typeface="Arial" charset="0"/>
              <a:buChar char="•"/>
            </a:pPr>
            <a:r>
              <a:rPr lang="en-US" baseline="0" dirty="0" smtClean="0"/>
              <a:t>The robot is made primarily of commercial, off the shelf hardware and open source software – talk more about this later</a:t>
            </a:r>
          </a:p>
        </p:txBody>
      </p:sp>
      <p:sp>
        <p:nvSpPr>
          <p:cNvPr id="4" name="Slide Number Placeholder 3"/>
          <p:cNvSpPr>
            <a:spLocks noGrp="1"/>
          </p:cNvSpPr>
          <p:nvPr>
            <p:ph type="sldNum" sz="quarter" idx="10"/>
          </p:nvPr>
        </p:nvSpPr>
        <p:spPr/>
        <p:txBody>
          <a:bodyPr/>
          <a:lstStyle/>
          <a:p>
            <a:fld id="{637FB680-F4A3-4008-B84D-E553200400B9}" type="slidenum">
              <a:rPr lang="en-US" smtClean="0"/>
              <a:pPr/>
              <a:t>2</a:t>
            </a:fld>
            <a:endParaRPr lang="en-US"/>
          </a:p>
        </p:txBody>
      </p:sp>
    </p:spTree>
    <p:extLst>
      <p:ext uri="{BB962C8B-B14F-4D97-AF65-F5344CB8AC3E}">
        <p14:creationId xmlns:p14="http://schemas.microsoft.com/office/powerpoint/2010/main" val="95951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Before I talk more about what I did, some background on industrial and research robotics.</a:t>
            </a:r>
          </a:p>
          <a:p>
            <a:endParaRPr lang="en-US" dirty="0" smtClean="0"/>
          </a:p>
          <a:p>
            <a:r>
              <a:rPr lang="en-US" dirty="0" smtClean="0"/>
              <a:t>Industry – Robots divided</a:t>
            </a:r>
            <a:r>
              <a:rPr lang="en-US" baseline="0" dirty="0" smtClean="0"/>
              <a:t> between mobile robots and robotic arms</a:t>
            </a:r>
            <a:endParaRPr lang="en-US" dirty="0" smtClean="0"/>
          </a:p>
          <a:p>
            <a:pPr marL="181225" indent="-181225">
              <a:buFont typeface="Arial" charset="0"/>
              <a:buChar char="•"/>
            </a:pPr>
            <a:r>
              <a:rPr lang="en-US" dirty="0" smtClean="0"/>
              <a:t>Mobile robots</a:t>
            </a:r>
            <a:endParaRPr lang="en-US" baseline="0" dirty="0" smtClean="0"/>
          </a:p>
          <a:p>
            <a:pPr marL="664488" lvl="1" indent="-181225">
              <a:buFont typeface="Arial" charset="0"/>
              <a:buChar char="•"/>
            </a:pPr>
            <a:r>
              <a:rPr lang="en-US" dirty="0" smtClean="0"/>
              <a:t>Automated Guided Vehicles</a:t>
            </a:r>
            <a:r>
              <a:rPr lang="en-US" baseline="0" dirty="0" smtClean="0"/>
              <a:t> (AGVs) move loads (such as pallets) along predefined </a:t>
            </a:r>
            <a:r>
              <a:rPr lang="en-US" baseline="0" dirty="0" smtClean="0"/>
              <a:t>paths.</a:t>
            </a:r>
            <a:endParaRPr lang="en-US" baseline="0" dirty="0" smtClean="0"/>
          </a:p>
          <a:p>
            <a:pPr marL="664488" lvl="1" indent="-181225">
              <a:buFont typeface="Arial" charset="0"/>
              <a:buChar char="•"/>
            </a:pPr>
            <a:r>
              <a:rPr lang="en-US" baseline="0" dirty="0" smtClean="0"/>
              <a:t>Another type of industrial mobile robot is this Kiva Systems mobile robot. It has more freedom than an </a:t>
            </a:r>
            <a:r>
              <a:rPr lang="en-US" baseline="0" dirty="0" smtClean="0"/>
              <a:t>AGV because it uses dynamic planning, </a:t>
            </a:r>
            <a:r>
              <a:rPr lang="en-US" baseline="0" dirty="0" smtClean="0"/>
              <a:t>but only moves shelves and </a:t>
            </a:r>
            <a:r>
              <a:rPr lang="en-US" baseline="0" dirty="0" smtClean="0"/>
              <a:t>pallets and cannot interact with humans.</a:t>
            </a:r>
            <a:endParaRPr lang="en-US" baseline="0" dirty="0" smtClean="0"/>
          </a:p>
          <a:p>
            <a:pPr marL="664488" lvl="1" indent="-181225">
              <a:buFont typeface="Arial" charset="0"/>
              <a:buChar char="•"/>
            </a:pPr>
            <a:r>
              <a:rPr lang="en-US" baseline="0" dirty="0" smtClean="0"/>
              <a:t>Both of these robots rely on human pickers for individual </a:t>
            </a:r>
            <a:r>
              <a:rPr lang="en-US" baseline="0" dirty="0" smtClean="0"/>
              <a:t>items because they can only move large loads such as pallets.</a:t>
            </a:r>
            <a:endParaRPr lang="en-US" baseline="0" dirty="0" smtClean="0"/>
          </a:p>
          <a:p>
            <a:pPr marL="181225" indent="-181225">
              <a:buFont typeface="Arial" charset="0"/>
              <a:buChar char="•"/>
            </a:pPr>
            <a:r>
              <a:rPr lang="en-US" baseline="0" dirty="0" smtClean="0"/>
              <a:t>Robotic arms</a:t>
            </a:r>
          </a:p>
          <a:p>
            <a:pPr marL="664488" lvl="1" indent="-181225">
              <a:buFont typeface="Arial" charset="0"/>
              <a:buChar char="•"/>
            </a:pPr>
            <a:r>
              <a:rPr lang="en-US" baseline="0" dirty="0" smtClean="0"/>
              <a:t>Dexterous and precise, with very high repeatability</a:t>
            </a:r>
          </a:p>
          <a:p>
            <a:pPr marL="664488" lvl="1" indent="-181225">
              <a:buFont typeface="Arial" charset="0"/>
              <a:buChar char="•"/>
            </a:pPr>
            <a:r>
              <a:rPr lang="en-US" baseline="0" dirty="0" smtClean="0"/>
              <a:t>Stationary, built into manufacturing cells.</a:t>
            </a:r>
            <a:endParaRPr lang="en-US" baseline="0" dirty="0" smtClean="0"/>
          </a:p>
          <a:p>
            <a:pPr marL="664488" lvl="1" indent="-181225">
              <a:buFont typeface="Arial" charset="0"/>
              <a:buChar char="•"/>
            </a:pPr>
            <a:r>
              <a:rPr lang="en-US" baseline="0" dirty="0" smtClean="0"/>
              <a:t>Usually follow preprogrammed </a:t>
            </a:r>
            <a:r>
              <a:rPr lang="en-US" baseline="0" dirty="0" smtClean="0"/>
              <a:t>paths that are “taught”</a:t>
            </a:r>
            <a:endParaRPr lang="en-US" baseline="0" dirty="0" smtClean="0"/>
          </a:p>
          <a:p>
            <a:pPr marL="181225" indent="-181225">
              <a:buFont typeface="Arial" charset="0"/>
              <a:buChar char="•"/>
            </a:pPr>
            <a:r>
              <a:rPr lang="en-US" baseline="0" dirty="0" smtClean="0"/>
              <a:t>There is a lack of industrial mobile manipulators</a:t>
            </a:r>
          </a:p>
          <a:p>
            <a:pPr marL="181225" indent="-181225">
              <a:buFont typeface="Arial" charset="0"/>
              <a:buChar char="•"/>
            </a:pPr>
            <a:r>
              <a:rPr lang="en-US" baseline="0" dirty="0" smtClean="0"/>
              <a:t>Most industrial </a:t>
            </a:r>
            <a:r>
              <a:rPr lang="en-US" baseline="0" dirty="0" smtClean="0"/>
              <a:t>robots don’t take advantage of dynamic planning. This makes them costly to reconfigure and limits what they can do.</a:t>
            </a:r>
          </a:p>
          <a:p>
            <a:pPr marL="181225" indent="-181225"/>
            <a:endParaRPr lang="en-US" baseline="0" dirty="0" smtClean="0"/>
          </a:p>
          <a:p>
            <a:pPr marL="181225" indent="-181225"/>
            <a:r>
              <a:rPr lang="en-US" baseline="0" dirty="0" smtClean="0"/>
              <a:t>Academic</a:t>
            </a:r>
          </a:p>
          <a:p>
            <a:pPr marL="181225" indent="-181225">
              <a:buFont typeface="Arial" charset="0"/>
              <a:buChar char="•"/>
            </a:pPr>
            <a:r>
              <a:rPr lang="en-US" baseline="0" dirty="0" smtClean="0"/>
              <a:t>Mention PR2, DARPA ARM, IMP</a:t>
            </a:r>
            <a:br>
              <a:rPr lang="en-US" baseline="0" dirty="0" smtClean="0"/>
            </a:br>
            <a:r>
              <a:rPr lang="en-US" baseline="0" dirty="0" smtClean="0"/>
              <a:t>(IMP is a 2011 project of the </a:t>
            </a:r>
            <a:r>
              <a:rPr lang="en-US" dirty="0"/>
              <a:t>Intelligent Systems and Production Engineering Research Center for Information  in Karlsruhe, Germany)</a:t>
            </a:r>
            <a:endParaRPr lang="en-US" baseline="0" dirty="0" smtClean="0"/>
          </a:p>
          <a:p>
            <a:pPr marL="181225" indent="-181225" defTabSz="966529">
              <a:buFont typeface="Arial" charset="0"/>
              <a:buChar char="•"/>
              <a:defRPr/>
            </a:pPr>
            <a:r>
              <a:rPr lang="en-US" baseline="0" dirty="0" smtClean="0"/>
              <a:t>“Research grade” hardware is not robust</a:t>
            </a:r>
          </a:p>
          <a:p>
            <a:pPr marL="181225" indent="-181225">
              <a:buFont typeface="Arial" charset="0"/>
              <a:buChar char="•"/>
            </a:pPr>
            <a:r>
              <a:rPr lang="en-US" baseline="0" dirty="0" smtClean="0"/>
              <a:t>Hardware is very expensive</a:t>
            </a:r>
          </a:p>
          <a:p>
            <a:pPr marL="664488" lvl="1" indent="-181225">
              <a:buFont typeface="Arial" charset="0"/>
              <a:buChar char="•"/>
            </a:pPr>
            <a:r>
              <a:rPr lang="en-US" baseline="0" dirty="0" smtClean="0"/>
              <a:t>PR2 ($285k)</a:t>
            </a:r>
          </a:p>
          <a:p>
            <a:pPr marL="664488" lvl="1" indent="-181225">
              <a:buFont typeface="Arial" charset="0"/>
              <a:buChar char="•"/>
            </a:pPr>
            <a:r>
              <a:rPr lang="en-US" baseline="0" dirty="0" smtClean="0"/>
              <a:t>Barrett arm $30k each + end effector</a:t>
            </a:r>
          </a:p>
          <a:p>
            <a:pPr marL="664488" lvl="1" indent="-181225">
              <a:buFont typeface="Arial" charset="0"/>
              <a:buChar char="•"/>
            </a:pPr>
            <a:endParaRPr lang="en-US" baseline="0" dirty="0" smtClean="0"/>
          </a:p>
          <a:p>
            <a:pPr marL="181225" indent="-181225"/>
            <a:r>
              <a:rPr lang="en-US" baseline="0" dirty="0" smtClean="0"/>
              <a:t>Research/academic </a:t>
            </a:r>
            <a:r>
              <a:rPr lang="en-US" baseline="0" dirty="0" err="1" smtClean="0"/>
              <a:t>vs</a:t>
            </a:r>
            <a:r>
              <a:rPr lang="en-US" baseline="0" dirty="0" smtClean="0"/>
              <a:t> Industrial</a:t>
            </a:r>
          </a:p>
          <a:p>
            <a:pPr marL="181225" indent="-181225">
              <a:buFont typeface="Arial" charset="0"/>
              <a:buChar char="•"/>
            </a:pPr>
            <a:r>
              <a:rPr lang="en-US" baseline="0" dirty="0" smtClean="0"/>
              <a:t>Research hardware is Capable, but industrial hardware is cheap</a:t>
            </a:r>
          </a:p>
          <a:p>
            <a:pPr marL="181225" indent="-181225">
              <a:buFont typeface="Arial" charset="0"/>
              <a:buChar char="•"/>
            </a:pPr>
            <a:r>
              <a:rPr lang="en-US" baseline="0" dirty="0" smtClean="0"/>
              <a:t>Research software is Smart, but industrial software is reliable and safe</a:t>
            </a:r>
          </a:p>
          <a:p>
            <a:pPr marL="181225" indent="-181225">
              <a:buFont typeface="Arial" charset="0"/>
              <a:buChar char="•"/>
            </a:pPr>
            <a:r>
              <a:rPr lang="en-US" baseline="0" dirty="0" smtClean="0"/>
              <a:t>Industrial hardware also more robust</a:t>
            </a:r>
          </a:p>
          <a:p>
            <a:pPr marL="181225" indent="-181225" defTabSz="966529">
              <a:buFont typeface="Arial" charset="0"/>
              <a:buChar char="•"/>
            </a:pPr>
            <a:r>
              <a:rPr lang="en-US" baseline="0" dirty="0" smtClean="0"/>
              <a:t>Research platforms are custom-made and </a:t>
            </a:r>
            <a:r>
              <a:rPr lang="en-US" baseline="0" dirty="0" smtClean="0"/>
              <a:t>Experimental (exception is PR2), </a:t>
            </a:r>
            <a:r>
              <a:rPr lang="en-US" baseline="0" dirty="0" smtClean="0"/>
              <a:t>and industrial platforms are </a:t>
            </a:r>
            <a:r>
              <a:rPr lang="en-US" baseline="0" dirty="0" smtClean="0"/>
              <a:t>standardized</a:t>
            </a:r>
          </a:p>
          <a:p>
            <a:pPr marL="181225" indent="-181225" defTabSz="966529">
              <a:buFont typeface="Arial" charset="0"/>
              <a:buChar char="•"/>
            </a:pPr>
            <a:endParaRPr lang="en-US" baseline="0" dirty="0" smtClean="0"/>
          </a:p>
          <a:p>
            <a:pPr marL="181225" indent="-181225"/>
            <a:r>
              <a:rPr lang="en-US" baseline="0" dirty="0" smtClean="0"/>
              <a:t>Seeing a new interest in smarter, lighter industrial manipulators</a:t>
            </a:r>
          </a:p>
          <a:p>
            <a:pPr marL="181225" indent="-181225">
              <a:buFont typeface="Arial" charset="0"/>
              <a:buChar char="•"/>
            </a:pPr>
            <a:r>
              <a:rPr lang="en-US" baseline="0" dirty="0" smtClean="0"/>
              <a:t>Baxter (Rethink Robotics)</a:t>
            </a:r>
          </a:p>
          <a:p>
            <a:pPr marL="181225" indent="-181225">
              <a:buFont typeface="Arial" charset="0"/>
              <a:buChar char="•"/>
            </a:pPr>
            <a:r>
              <a:rPr lang="en-US" baseline="0" dirty="0" smtClean="0"/>
              <a:t>ABB Frieda (ABB)</a:t>
            </a:r>
          </a:p>
          <a:p>
            <a:pPr marL="181225" indent="-181225">
              <a:buFont typeface="Arial" charset="0"/>
              <a:buChar char="•"/>
            </a:pPr>
            <a:r>
              <a:rPr lang="en-US" baseline="0" dirty="0" smtClean="0"/>
              <a:t>UR-5 and UR-10 (Universal Robots)</a:t>
            </a:r>
          </a:p>
        </p:txBody>
      </p:sp>
      <p:sp>
        <p:nvSpPr>
          <p:cNvPr id="4" name="Slide Number Placeholder 3"/>
          <p:cNvSpPr>
            <a:spLocks noGrp="1"/>
          </p:cNvSpPr>
          <p:nvPr>
            <p:ph type="sldNum" sz="quarter" idx="10"/>
          </p:nvPr>
        </p:nvSpPr>
        <p:spPr/>
        <p:txBody>
          <a:bodyPr/>
          <a:lstStyle/>
          <a:p>
            <a:fld id="{637FB680-F4A3-4008-B84D-E553200400B9}" type="slidenum">
              <a:rPr lang="en-US" smtClean="0"/>
              <a:pPr/>
              <a:t>3</a:t>
            </a:fld>
            <a:endParaRPr lang="en-US"/>
          </a:p>
        </p:txBody>
      </p:sp>
    </p:spTree>
    <p:extLst>
      <p:ext uri="{BB962C8B-B14F-4D97-AF65-F5344CB8AC3E}">
        <p14:creationId xmlns:p14="http://schemas.microsoft.com/office/powerpoint/2010/main" val="645515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All of these things motivate</a:t>
            </a:r>
            <a:r>
              <a:rPr lang="en-US" baseline="0" dirty="0" smtClean="0"/>
              <a:t> this project.</a:t>
            </a:r>
            <a:endParaRPr lang="en-US" dirty="0" smtClean="0"/>
          </a:p>
          <a:p>
            <a:endParaRPr lang="en-US" dirty="0" smtClean="0"/>
          </a:p>
          <a:p>
            <a:r>
              <a:rPr lang="en-US" dirty="0" smtClean="0"/>
              <a:t>The Goals of the</a:t>
            </a:r>
            <a:r>
              <a:rPr lang="en-US" baseline="0" dirty="0" smtClean="0"/>
              <a:t> project are:</a:t>
            </a:r>
            <a:endParaRPr lang="en-US" dirty="0" smtClean="0"/>
          </a:p>
          <a:p>
            <a:endParaRPr lang="en-US" dirty="0" smtClean="0"/>
          </a:p>
          <a:p>
            <a:r>
              <a:rPr lang="en-US" dirty="0" smtClean="0"/>
              <a:t>Mobile manipulation</a:t>
            </a:r>
          </a:p>
          <a:p>
            <a:pPr marL="181225" indent="-181225">
              <a:buFont typeface="Arial" charset="0"/>
              <a:buChar char="•"/>
            </a:pPr>
            <a:r>
              <a:rPr lang="en-US" dirty="0" smtClean="0"/>
              <a:t>Mobile</a:t>
            </a:r>
            <a:r>
              <a:rPr lang="en-US" baseline="0" dirty="0" smtClean="0"/>
              <a:t> manipulators nearly non-existent in industry</a:t>
            </a:r>
          </a:p>
          <a:p>
            <a:pPr marL="181225" indent="-181225" defTabSz="966529">
              <a:buFont typeface="Arial" charset="0"/>
              <a:buChar char="•"/>
              <a:defRPr/>
            </a:pPr>
            <a:r>
              <a:rPr lang="en-US" baseline="0" dirty="0" smtClean="0"/>
              <a:t>Mobile manipulators can replace human workers for many tasks</a:t>
            </a:r>
            <a:endParaRPr lang="en-US" dirty="0" smtClean="0"/>
          </a:p>
          <a:p>
            <a:pPr marL="181225" indent="-181225">
              <a:buFont typeface="Arial" charset="0"/>
              <a:buChar char="•"/>
            </a:pPr>
            <a:r>
              <a:rPr lang="en-US" baseline="0" dirty="0" smtClean="0"/>
              <a:t>Mobile manipulator can be used to retrieve parts from inventory</a:t>
            </a:r>
          </a:p>
          <a:p>
            <a:pPr marL="181225" indent="-181225">
              <a:buFont typeface="Arial" charset="0"/>
              <a:buChar char="•"/>
            </a:pPr>
            <a:r>
              <a:rPr lang="en-US" baseline="0" dirty="0" smtClean="0"/>
              <a:t>Mobile manipulator can be used for reconfigurable manufacturing</a:t>
            </a:r>
          </a:p>
          <a:p>
            <a:endParaRPr lang="en-US" dirty="0" smtClean="0"/>
          </a:p>
          <a:p>
            <a:r>
              <a:rPr lang="en-US" dirty="0" smtClean="0"/>
              <a:t>Robustness</a:t>
            </a:r>
          </a:p>
          <a:p>
            <a:pPr marL="181225" indent="-181225">
              <a:buFont typeface="Arial" charset="0"/>
              <a:buChar char="•"/>
            </a:pPr>
            <a:r>
              <a:rPr lang="en-US" baseline="0" dirty="0" smtClean="0"/>
              <a:t>Research grade hardware typically has a high failure rate</a:t>
            </a:r>
          </a:p>
          <a:p>
            <a:pPr marL="181225" indent="-181225">
              <a:buFont typeface="Arial" charset="0"/>
              <a:buChar char="•"/>
            </a:pPr>
            <a:r>
              <a:rPr lang="en-US" baseline="0" dirty="0" smtClean="0"/>
              <a:t>On the other hand, industrial hardware is typically tested and hardened against failure</a:t>
            </a:r>
          </a:p>
          <a:p>
            <a:pPr marL="181225" indent="-181225">
              <a:buFont typeface="Arial" charset="0"/>
              <a:buChar char="•"/>
            </a:pPr>
            <a:r>
              <a:rPr lang="en-US" baseline="0" dirty="0" smtClean="0"/>
              <a:t>Industrial hardware has built-in safety (one example is motion supervision)</a:t>
            </a:r>
          </a:p>
          <a:p>
            <a:pPr marL="181225" indent="-181225">
              <a:buFont typeface="Arial" charset="0"/>
              <a:buChar char="•"/>
            </a:pPr>
            <a:r>
              <a:rPr lang="en-US" baseline="0" dirty="0" smtClean="0"/>
              <a:t>Using industrial hardware in a research platform results in a more robust, safer research robot</a:t>
            </a:r>
          </a:p>
          <a:p>
            <a:endParaRPr lang="en-US" baseline="0" dirty="0" smtClean="0"/>
          </a:p>
          <a:p>
            <a:r>
              <a:rPr lang="en-US" baseline="0" dirty="0" smtClean="0"/>
              <a:t>Extensibility – This is a platform for future research</a:t>
            </a:r>
          </a:p>
          <a:p>
            <a:pPr marL="181225" indent="-181225">
              <a:buFont typeface="Arial" charset="0"/>
              <a:buChar char="•"/>
            </a:pPr>
            <a:r>
              <a:rPr lang="en-US" baseline="0" dirty="0" smtClean="0"/>
              <a:t>The robot has basic capabilities, including navigation and simple arm motion</a:t>
            </a:r>
          </a:p>
          <a:p>
            <a:pPr marL="181225" indent="-181225">
              <a:buFont typeface="Arial" charset="0"/>
              <a:buChar char="•"/>
            </a:pPr>
            <a:r>
              <a:rPr lang="en-US" baseline="0" dirty="0" smtClean="0"/>
              <a:t>The software system must be modular to allow future researchers to experiment with new algorithms</a:t>
            </a:r>
          </a:p>
          <a:p>
            <a:pPr marL="181225" indent="-181225">
              <a:buFont typeface="Arial" charset="0"/>
              <a:buChar char="•"/>
            </a:pPr>
            <a:r>
              <a:rPr lang="en-US" baseline="0" dirty="0" smtClean="0"/>
              <a:t>The sensors should be usable by future researchers for human-sensing</a:t>
            </a:r>
          </a:p>
          <a:p>
            <a:endParaRPr lang="en-US" dirty="0" smtClean="0"/>
          </a:p>
          <a:p>
            <a:r>
              <a:rPr lang="en-US" dirty="0" smtClean="0"/>
              <a:t>Low cost – compared to research</a:t>
            </a:r>
            <a:r>
              <a:rPr lang="en-US" baseline="0" dirty="0" smtClean="0"/>
              <a:t> grade</a:t>
            </a:r>
          </a:p>
          <a:p>
            <a:pPr marL="181225" indent="-181225">
              <a:buFont typeface="Arial" charset="0"/>
              <a:buChar char="•"/>
            </a:pPr>
            <a:r>
              <a:rPr lang="en-US" baseline="0" dirty="0" smtClean="0"/>
              <a:t>PR2 Costs $285k</a:t>
            </a:r>
          </a:p>
          <a:p>
            <a:pPr marL="181225" indent="-181225">
              <a:buFont typeface="Arial" charset="0"/>
              <a:buChar char="•"/>
            </a:pPr>
            <a:r>
              <a:rPr lang="en-US" baseline="0" dirty="0" smtClean="0"/>
              <a:t>DARPA ARM Costs &gt;$66k</a:t>
            </a:r>
          </a:p>
          <a:p>
            <a:pPr marL="181225" indent="-181225">
              <a:buFont typeface="Arial" charset="0"/>
              <a:buChar char="•"/>
            </a:pPr>
            <a:r>
              <a:rPr lang="en-US" baseline="0" dirty="0" smtClean="0"/>
              <a:t>Leverage commercially-available hardware to reduce cost</a:t>
            </a:r>
            <a:endParaRPr lang="en-US" dirty="0" smtClean="0"/>
          </a:p>
          <a:p>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4</a:t>
            </a:fld>
            <a:endParaRPr lang="en-US"/>
          </a:p>
        </p:txBody>
      </p:sp>
    </p:spTree>
    <p:extLst>
      <p:ext uri="{BB962C8B-B14F-4D97-AF65-F5344CB8AC3E}">
        <p14:creationId xmlns:p14="http://schemas.microsoft.com/office/powerpoint/2010/main" val="464110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Physical Design</a:t>
            </a:r>
          </a:p>
          <a:p>
            <a:pPr marL="181225" indent="-181225">
              <a:buFont typeface="Arial" charset="0"/>
              <a:buChar char="•"/>
            </a:pPr>
            <a:r>
              <a:rPr lang="en-US" dirty="0" smtClean="0"/>
              <a:t>The robot I created to address these goals is called ABBY</a:t>
            </a:r>
            <a:endParaRPr lang="en-US" baseline="0" dirty="0" smtClean="0"/>
          </a:p>
          <a:p>
            <a:pPr marL="181225" indent="-181225">
              <a:buFont typeface="Arial" charset="0"/>
              <a:buChar char="•"/>
            </a:pPr>
            <a:r>
              <a:rPr lang="en-US" baseline="0" dirty="0" smtClean="0"/>
              <a:t>ABBY is a mobile industrial manipulator</a:t>
            </a:r>
            <a:endParaRPr lang="en-US" dirty="0" smtClean="0"/>
          </a:p>
          <a:p>
            <a:pPr marL="181225" indent="-181225">
              <a:buFont typeface="Arial" charset="0"/>
              <a:buChar char="•"/>
            </a:pPr>
            <a:r>
              <a:rPr lang="en-US" dirty="0" smtClean="0"/>
              <a:t>Invacare Electric</a:t>
            </a:r>
            <a:r>
              <a:rPr lang="en-US" baseline="0" dirty="0" smtClean="0"/>
              <a:t> wheelchair base</a:t>
            </a:r>
          </a:p>
          <a:p>
            <a:pPr marL="664488" lvl="1" indent="-181225">
              <a:buFont typeface="Arial" charset="0"/>
              <a:buChar char="•"/>
            </a:pPr>
            <a:r>
              <a:rPr lang="en-US" baseline="0" dirty="0" smtClean="0"/>
              <a:t>130 kilogram Payload</a:t>
            </a:r>
          </a:p>
          <a:p>
            <a:pPr marL="664488" lvl="1" indent="-181225">
              <a:buFont typeface="Arial" charset="0"/>
              <a:buChar char="•"/>
            </a:pPr>
            <a:r>
              <a:rPr lang="en-US" baseline="0" dirty="0" smtClean="0"/>
              <a:t>Top speed of 2.9 meter/second</a:t>
            </a:r>
          </a:p>
          <a:p>
            <a:pPr marL="664488" lvl="1" indent="-181225">
              <a:buFont typeface="Arial" charset="0"/>
              <a:buChar char="•"/>
            </a:pPr>
            <a:r>
              <a:rPr lang="en-US" baseline="0" dirty="0" smtClean="0"/>
              <a:t>Power source – 24 volt lead acid battery</a:t>
            </a:r>
          </a:p>
          <a:p>
            <a:pPr marL="181225" indent="-181225">
              <a:buFont typeface="Arial" charset="0"/>
              <a:buChar char="•"/>
            </a:pPr>
            <a:r>
              <a:rPr lang="en-US" baseline="0" dirty="0" smtClean="0"/>
              <a:t>IRB-120 Robot Arm</a:t>
            </a:r>
          </a:p>
          <a:p>
            <a:pPr marL="664488" lvl="1" indent="-181225">
              <a:buFont typeface="Arial" charset="0"/>
              <a:buChar char="•"/>
            </a:pPr>
            <a:r>
              <a:rPr lang="en-US" dirty="0" smtClean="0"/>
              <a:t>3 kilogram Payload</a:t>
            </a:r>
          </a:p>
          <a:p>
            <a:pPr marL="664488" lvl="1" indent="-181225">
              <a:buFont typeface="Arial" charset="0"/>
              <a:buChar char="•"/>
            </a:pPr>
            <a:r>
              <a:rPr lang="en-US" dirty="0" smtClean="0"/>
              <a:t>0.6 meter reach</a:t>
            </a:r>
          </a:p>
          <a:p>
            <a:pPr marL="664488" lvl="1" indent="-181225">
              <a:buFont typeface="Arial" charset="0"/>
              <a:buChar char="•"/>
            </a:pPr>
            <a:r>
              <a:rPr lang="en-US" dirty="0" smtClean="0"/>
              <a:t>0.1</a:t>
            </a:r>
            <a:r>
              <a:rPr lang="en-US" baseline="0" dirty="0" smtClean="0"/>
              <a:t> millimeter </a:t>
            </a:r>
            <a:r>
              <a:rPr lang="en-US" dirty="0" smtClean="0"/>
              <a:t>Precision</a:t>
            </a:r>
          </a:p>
          <a:p>
            <a:pPr marL="664488" lvl="1" indent="-181225">
              <a:buFont typeface="Arial" charset="0"/>
              <a:buChar char="•"/>
            </a:pPr>
            <a:r>
              <a:rPr lang="en-US" baseline="0" dirty="0" smtClean="0"/>
              <a:t>Powered from AC Inverter from the drive base </a:t>
            </a:r>
            <a:r>
              <a:rPr lang="en-US" baseline="0" dirty="0" smtClean="0"/>
              <a:t>batteries</a:t>
            </a:r>
          </a:p>
          <a:p>
            <a:pPr marL="181225" indent="-181225">
              <a:buFont typeface="Arial" charset="0"/>
              <a:buChar char="•"/>
            </a:pPr>
            <a:r>
              <a:rPr lang="en-US" baseline="0" dirty="0" smtClean="0"/>
              <a:t>End effector</a:t>
            </a:r>
          </a:p>
          <a:p>
            <a:pPr marL="664488" lvl="1" indent="-181225">
              <a:buFont typeface="Arial" charset="0"/>
              <a:buChar char="•"/>
            </a:pPr>
            <a:r>
              <a:rPr lang="en-US" baseline="0" dirty="0" smtClean="0"/>
              <a:t>2-position parallel plate gripper</a:t>
            </a:r>
          </a:p>
          <a:p>
            <a:pPr marL="664488" lvl="1" indent="-181225">
              <a:buFont typeface="Arial" charset="0"/>
              <a:buChar char="•"/>
            </a:pPr>
            <a:r>
              <a:rPr lang="en-US" baseline="0" dirty="0" smtClean="0"/>
              <a:t>Pneumatically actuated</a:t>
            </a:r>
            <a:endParaRPr lang="en-US" baseline="0" dirty="0" smtClean="0"/>
          </a:p>
          <a:p>
            <a:pPr marL="181225" indent="-181225">
              <a:buFont typeface="Arial" charset="0"/>
              <a:buChar char="•"/>
            </a:pPr>
            <a:r>
              <a:rPr lang="en-US" baseline="0" dirty="0" smtClean="0"/>
              <a:t>Plastic carrier bin</a:t>
            </a:r>
          </a:p>
          <a:p>
            <a:pPr marL="664488" lvl="1" indent="-181225">
              <a:buFont typeface="Arial" charset="0"/>
              <a:buChar char="•"/>
            </a:pPr>
            <a:r>
              <a:rPr lang="en-US" dirty="0" smtClean="0"/>
              <a:t>Holds parts that have been</a:t>
            </a:r>
            <a:r>
              <a:rPr lang="en-US" baseline="0" dirty="0" smtClean="0"/>
              <a:t> picked up by the arm</a:t>
            </a:r>
          </a:p>
        </p:txBody>
      </p:sp>
      <p:sp>
        <p:nvSpPr>
          <p:cNvPr id="4" name="Slide Number Placeholder 3"/>
          <p:cNvSpPr>
            <a:spLocks noGrp="1"/>
          </p:cNvSpPr>
          <p:nvPr>
            <p:ph type="sldNum" sz="quarter" idx="10"/>
          </p:nvPr>
        </p:nvSpPr>
        <p:spPr/>
        <p:txBody>
          <a:bodyPr/>
          <a:lstStyle/>
          <a:p>
            <a:fld id="{637FB680-F4A3-4008-B84D-E553200400B9}" type="slidenum">
              <a:rPr lang="en-US" smtClean="0"/>
              <a:pPr/>
              <a:t>5</a:t>
            </a:fld>
            <a:endParaRPr lang="en-US"/>
          </a:p>
        </p:txBody>
      </p:sp>
    </p:spTree>
    <p:extLst>
      <p:ext uri="{BB962C8B-B14F-4D97-AF65-F5344CB8AC3E}">
        <p14:creationId xmlns:p14="http://schemas.microsoft.com/office/powerpoint/2010/main" val="598486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Sensing and </a:t>
            </a:r>
            <a:r>
              <a:rPr lang="en-US" dirty="0" smtClean="0"/>
              <a:t>computing</a:t>
            </a:r>
          </a:p>
          <a:p>
            <a:r>
              <a:rPr lang="en-US" dirty="0" smtClean="0"/>
              <a:t>The robot uses several off the shelf computers and sensors for perception. ROS</a:t>
            </a:r>
            <a:r>
              <a:rPr lang="en-US" baseline="0" dirty="0" smtClean="0"/>
              <a:t> allows for more PCs to be added if more processing power is needed in the future.</a:t>
            </a:r>
          </a:p>
          <a:p>
            <a:r>
              <a:rPr lang="en-US" baseline="0" dirty="0" smtClean="0"/>
              <a:t>There are three computers on the robot, connected by an Ethernet network (shown in blue).</a:t>
            </a:r>
            <a:endParaRPr lang="en-US" dirty="0" smtClean="0"/>
          </a:p>
          <a:p>
            <a:pPr marL="181225" indent="-181225">
              <a:buFont typeface="Arial" pitchFamily="34" charset="0"/>
              <a:buChar char="•"/>
            </a:pPr>
            <a:r>
              <a:rPr lang="en-US" baseline="0" dirty="0" smtClean="0"/>
              <a:t>PC</a:t>
            </a:r>
          </a:p>
          <a:p>
            <a:pPr marL="664488" lvl="1" indent="-181225">
              <a:buFont typeface="Arial" pitchFamily="34" charset="0"/>
              <a:buChar char="•"/>
            </a:pPr>
            <a:r>
              <a:rPr lang="en-US" baseline="0" dirty="0" smtClean="0"/>
              <a:t>4 core Intel processor, 8GB RAM</a:t>
            </a:r>
          </a:p>
          <a:p>
            <a:pPr marL="664488" lvl="1" indent="-181225">
              <a:buFont typeface="Arial" pitchFamily="34" charset="0"/>
              <a:buChar char="•"/>
            </a:pPr>
            <a:r>
              <a:rPr lang="en-US" baseline="0" dirty="0" err="1" smtClean="0"/>
              <a:t>Ubuntu</a:t>
            </a:r>
            <a:r>
              <a:rPr lang="en-US" baseline="0" dirty="0" smtClean="0"/>
              <a:t> desktop Operating System</a:t>
            </a:r>
          </a:p>
          <a:p>
            <a:pPr marL="664488" lvl="1" indent="-181225">
              <a:buFont typeface="Arial" pitchFamily="34" charset="0"/>
              <a:buChar char="•"/>
            </a:pPr>
            <a:r>
              <a:rPr lang="en-US" baseline="0" dirty="0" smtClean="0"/>
              <a:t>Robot Operating System (you’ll talk more about this on the next slide)</a:t>
            </a:r>
          </a:p>
          <a:p>
            <a:pPr marL="664488" lvl="1" indent="-181225">
              <a:buFont typeface="Arial" pitchFamily="34" charset="0"/>
              <a:buChar char="•"/>
            </a:pPr>
            <a:r>
              <a:rPr lang="en-US" baseline="0" dirty="0" smtClean="0"/>
              <a:t>Runs all higher level planning</a:t>
            </a:r>
          </a:p>
          <a:p>
            <a:pPr marL="181225" indent="-181225">
              <a:buFont typeface="Arial" charset="0"/>
              <a:buChar char="•"/>
            </a:pPr>
            <a:r>
              <a:rPr lang="en-US" baseline="0" dirty="0" smtClean="0"/>
              <a:t>IRC5</a:t>
            </a:r>
          </a:p>
          <a:p>
            <a:pPr marL="664488" lvl="1" indent="-181225">
              <a:buFont typeface="Arial" charset="0"/>
              <a:buChar char="•"/>
            </a:pPr>
            <a:r>
              <a:rPr lang="en-US" baseline="0" dirty="0" smtClean="0"/>
              <a:t>Required to control IRB-120 arm</a:t>
            </a:r>
          </a:p>
          <a:p>
            <a:pPr marL="664488" lvl="1" indent="-181225">
              <a:buFont typeface="Arial" charset="0"/>
              <a:buChar char="•"/>
            </a:pPr>
            <a:r>
              <a:rPr lang="en-US" baseline="0" dirty="0" err="1" smtClean="0"/>
              <a:t>Realtime</a:t>
            </a:r>
            <a:r>
              <a:rPr lang="en-US" baseline="0" dirty="0" smtClean="0"/>
              <a:t> Operating System that runs RAPID code</a:t>
            </a:r>
          </a:p>
          <a:p>
            <a:pPr marL="664488" lvl="1" indent="-181225">
              <a:buFont typeface="Arial" charset="0"/>
              <a:buChar char="•"/>
            </a:pPr>
            <a:r>
              <a:rPr lang="en-US" baseline="0" dirty="0" smtClean="0"/>
              <a:t>RAPID is proprietary and kind of clunky</a:t>
            </a:r>
          </a:p>
          <a:p>
            <a:pPr marL="664488" lvl="1" indent="-181225">
              <a:buFont typeface="Arial" charset="0"/>
              <a:buChar char="•"/>
            </a:pPr>
            <a:r>
              <a:rPr lang="en-US" baseline="0" dirty="0" smtClean="0"/>
              <a:t>Runs minimal code to control the arm (talk more about this later)</a:t>
            </a:r>
          </a:p>
          <a:p>
            <a:pPr marL="181225" indent="-181225">
              <a:buFont typeface="Arial" charset="0"/>
              <a:buChar char="•"/>
            </a:pPr>
            <a:r>
              <a:rPr lang="en-US" baseline="0" dirty="0" smtClean="0"/>
              <a:t>cRIO (it really doesn’t deserve much time)</a:t>
            </a:r>
          </a:p>
          <a:p>
            <a:pPr marL="664488" lvl="1" indent="-181225">
              <a:buFont typeface="Arial" charset="0"/>
              <a:buChar char="•"/>
            </a:pPr>
            <a:r>
              <a:rPr lang="en-US" baseline="0" dirty="0" smtClean="0"/>
              <a:t>Used to control drive base and perform odometry using drive base </a:t>
            </a:r>
            <a:r>
              <a:rPr lang="en-US" baseline="0" dirty="0" smtClean="0"/>
              <a:t>encoders</a:t>
            </a:r>
          </a:p>
          <a:p>
            <a:endParaRPr lang="en-US" baseline="0" dirty="0" smtClean="0"/>
          </a:p>
          <a:p>
            <a:r>
              <a:rPr lang="en-US" baseline="0" dirty="0" smtClean="0"/>
              <a:t>The sensors on the robot include the wheel encoders, a Kinect camera, and a LIDAR.</a:t>
            </a:r>
            <a:endParaRPr lang="en-US" baseline="0" dirty="0" smtClean="0"/>
          </a:p>
          <a:p>
            <a:pPr marL="181225" indent="-181225">
              <a:buFont typeface="Arial" charset="0"/>
              <a:buChar char="•"/>
            </a:pPr>
            <a:r>
              <a:rPr lang="en-US" baseline="0" dirty="0" smtClean="0"/>
              <a:t>Kinect</a:t>
            </a:r>
          </a:p>
          <a:p>
            <a:pPr marL="664488" lvl="1" indent="-181225" defTabSz="966529">
              <a:buFont typeface="Arial" charset="0"/>
              <a:buChar char="•"/>
              <a:defRPr/>
            </a:pPr>
            <a:r>
              <a:rPr lang="en-US" baseline="0" dirty="0" smtClean="0"/>
              <a:t>Low cost Red-Green-Blue-Depth (3D) camera mounted high on the robot mast looking down into the manipulator work envelope</a:t>
            </a:r>
          </a:p>
          <a:p>
            <a:pPr marL="664488" lvl="1" indent="-181225">
              <a:buFont typeface="Arial" charset="0"/>
              <a:buChar char="•"/>
            </a:pPr>
            <a:r>
              <a:rPr lang="en-US" baseline="0" dirty="0" smtClean="0"/>
              <a:t>Designed as a video game controller</a:t>
            </a:r>
          </a:p>
          <a:p>
            <a:pPr marL="664488" lvl="1" indent="-181225">
              <a:buFont typeface="Arial" charset="0"/>
              <a:buChar char="•"/>
            </a:pPr>
            <a:r>
              <a:rPr lang="en-US" baseline="0" dirty="0" smtClean="0"/>
              <a:t>Used as a lower-accuracy replacement for binocular vision systems and tilting laser scanners</a:t>
            </a:r>
          </a:p>
          <a:p>
            <a:pPr marL="664488" lvl="1" indent="-181225">
              <a:buFont typeface="Arial" charset="0"/>
              <a:buChar char="•"/>
            </a:pPr>
            <a:r>
              <a:rPr lang="en-US" baseline="0" dirty="0" smtClean="0"/>
              <a:t>Used for obstacle detection and object detection for the manipulator</a:t>
            </a:r>
          </a:p>
          <a:p>
            <a:pPr marL="181225" indent="-181225">
              <a:buFont typeface="Arial" charset="0"/>
              <a:buChar char="•"/>
            </a:pPr>
            <a:r>
              <a:rPr lang="en-US" baseline="0" dirty="0" smtClean="0"/>
              <a:t>LIDAR</a:t>
            </a:r>
          </a:p>
          <a:p>
            <a:pPr marL="664488" lvl="1" indent="-181225">
              <a:buFont typeface="Arial" charset="0"/>
              <a:buChar char="•"/>
            </a:pPr>
            <a:r>
              <a:rPr lang="en-US" dirty="0" smtClean="0"/>
              <a:t>SICK LMS-291 mounted to the front of the robot</a:t>
            </a:r>
          </a:p>
          <a:p>
            <a:pPr marL="664488" lvl="1" indent="-181225">
              <a:buFont typeface="Arial" charset="0"/>
              <a:buChar char="•"/>
            </a:pPr>
            <a:r>
              <a:rPr lang="en-US" dirty="0" smtClean="0"/>
              <a:t>One of the more expensive</a:t>
            </a:r>
            <a:r>
              <a:rPr lang="en-US" baseline="0" dirty="0" smtClean="0"/>
              <a:t> components of the robot</a:t>
            </a:r>
          </a:p>
          <a:p>
            <a:pPr marL="664488" lvl="1" indent="-181225">
              <a:buFont typeface="Arial" charset="0"/>
              <a:buChar char="•"/>
            </a:pPr>
            <a:r>
              <a:rPr lang="en-US" baseline="0" dirty="0" smtClean="0"/>
              <a:t>Used for obstacle detection and absolute localization by the mobile base</a:t>
            </a:r>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6</a:t>
            </a:fld>
            <a:endParaRPr lang="en-US"/>
          </a:p>
        </p:txBody>
      </p:sp>
    </p:spTree>
    <p:extLst>
      <p:ext uri="{BB962C8B-B14F-4D97-AF65-F5344CB8AC3E}">
        <p14:creationId xmlns:p14="http://schemas.microsoft.com/office/powerpoint/2010/main" val="59848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 – ROS</a:t>
            </a:r>
          </a:p>
          <a:p>
            <a:pPr marL="181225" indent="-181225">
              <a:buFont typeface="Arial" charset="0"/>
              <a:buChar char="•"/>
            </a:pPr>
            <a:r>
              <a:rPr lang="en-US" dirty="0" smtClean="0"/>
              <a:t>ROS is a modular system for managing</a:t>
            </a:r>
            <a:r>
              <a:rPr lang="en-US" baseline="0" dirty="0" smtClean="0"/>
              <a:t> </a:t>
            </a:r>
            <a:r>
              <a:rPr lang="en-US" baseline="0" dirty="0" err="1" smtClean="0"/>
              <a:t>multiprocess</a:t>
            </a:r>
            <a:r>
              <a:rPr lang="en-US" baseline="0" dirty="0" smtClean="0"/>
              <a:t> </a:t>
            </a:r>
            <a:r>
              <a:rPr lang="en-US" baseline="0" dirty="0" smtClean="0"/>
              <a:t>robot </a:t>
            </a:r>
            <a:r>
              <a:rPr lang="en-US" baseline="0" dirty="0" smtClean="0"/>
              <a:t>software</a:t>
            </a:r>
            <a:endParaRPr lang="en-US" dirty="0" smtClean="0"/>
          </a:p>
          <a:p>
            <a:pPr marL="664488" lvl="1" indent="-181225">
              <a:buFont typeface="Arial" charset="0"/>
              <a:buChar char="•"/>
            </a:pPr>
            <a:r>
              <a:rPr lang="en-US" dirty="0" smtClean="0"/>
              <a:t>ROS nodes can</a:t>
            </a:r>
            <a:r>
              <a:rPr lang="en-US" baseline="0" dirty="0" smtClean="0"/>
              <a:t> be easily swapped out to try out different algorithms</a:t>
            </a:r>
          </a:p>
          <a:p>
            <a:pPr marL="664488" lvl="1" indent="-181225">
              <a:buFont typeface="Arial" charset="0"/>
              <a:buChar char="•"/>
            </a:pPr>
            <a:r>
              <a:rPr lang="en-US" baseline="0" dirty="0" smtClean="0"/>
              <a:t>ROS handles </a:t>
            </a:r>
            <a:r>
              <a:rPr lang="en-US" baseline="0" dirty="0" err="1" smtClean="0"/>
              <a:t>interprocess</a:t>
            </a:r>
            <a:r>
              <a:rPr lang="en-US" baseline="0" dirty="0" smtClean="0"/>
              <a:t> communication</a:t>
            </a:r>
          </a:p>
          <a:p>
            <a:pPr marL="664488" lvl="1" indent="-181225" defTabSz="966529">
              <a:buFont typeface="Arial" charset="0"/>
              <a:buChar char="•"/>
              <a:defRPr/>
            </a:pPr>
            <a:r>
              <a:rPr lang="en-US" dirty="0" smtClean="0"/>
              <a:t>This is a</a:t>
            </a:r>
            <a:r>
              <a:rPr lang="en-US" baseline="0" dirty="0" smtClean="0"/>
              <a:t> network graph of the software running on ABBY</a:t>
            </a:r>
            <a:endParaRPr lang="en-US" dirty="0" smtClean="0"/>
          </a:p>
          <a:p>
            <a:pPr marL="1147753" lvl="2" indent="-181225">
              <a:buFont typeface="Arial" charset="0"/>
              <a:buChar char="•"/>
            </a:pPr>
            <a:r>
              <a:rPr lang="en-US" baseline="0" dirty="0" smtClean="0"/>
              <a:t>Messages can be sent between nodes (shown in black)</a:t>
            </a:r>
          </a:p>
          <a:p>
            <a:pPr marL="1147753" lvl="2" indent="-181225">
              <a:buFont typeface="Arial" charset="0"/>
              <a:buChar char="•"/>
            </a:pPr>
            <a:r>
              <a:rPr lang="en-US" baseline="0" dirty="0" smtClean="0"/>
              <a:t>Nodes can provide services to other nodes (shown in blue)</a:t>
            </a:r>
          </a:p>
          <a:p>
            <a:pPr marL="1147753" lvl="2" indent="-181225">
              <a:buFont typeface="Arial" charset="0"/>
              <a:buChar char="•"/>
            </a:pPr>
            <a:r>
              <a:rPr lang="en-US" baseline="0" dirty="0" smtClean="0"/>
              <a:t>Nodes can provide action servers, which are like services, but use a state machine architecture to provide feedback on the process they perform (shown in red)</a:t>
            </a:r>
            <a:endParaRPr lang="en-US" dirty="0" smtClean="0"/>
          </a:p>
          <a:p>
            <a:pPr marL="181225" indent="-181225">
              <a:buFont typeface="Arial" charset="0"/>
              <a:buChar char="•"/>
            </a:pPr>
            <a:r>
              <a:rPr lang="en-US" dirty="0" smtClean="0"/>
              <a:t>ROS has existing capabilities,</a:t>
            </a:r>
            <a:r>
              <a:rPr lang="en-US" baseline="0" dirty="0" smtClean="0"/>
              <a:t> created by other researchers, </a:t>
            </a:r>
            <a:r>
              <a:rPr lang="en-US" dirty="0" smtClean="0"/>
              <a:t>which I leveraged in this project</a:t>
            </a:r>
          </a:p>
          <a:p>
            <a:pPr marL="664488" lvl="1" indent="-181225">
              <a:buFont typeface="Arial" charset="0"/>
              <a:buChar char="•"/>
            </a:pPr>
            <a:r>
              <a:rPr lang="en-US" dirty="0" smtClean="0"/>
              <a:t>Robot</a:t>
            </a:r>
            <a:r>
              <a:rPr lang="en-US" baseline="0" dirty="0" smtClean="0"/>
              <a:t> state modeling</a:t>
            </a:r>
            <a:endParaRPr lang="en-US" dirty="0" smtClean="0"/>
          </a:p>
          <a:p>
            <a:pPr marL="664488" lvl="1" indent="-181225">
              <a:buFont typeface="Arial" charset="0"/>
              <a:buChar char="•"/>
            </a:pPr>
            <a:r>
              <a:rPr lang="en-US" dirty="0" smtClean="0"/>
              <a:t>Sensor</a:t>
            </a:r>
            <a:r>
              <a:rPr lang="en-US" baseline="0" dirty="0" smtClean="0"/>
              <a:t> drivers for Kinect and LIDAR</a:t>
            </a:r>
          </a:p>
          <a:p>
            <a:pPr marL="664488" lvl="1" indent="-181225">
              <a:buFont typeface="Arial" charset="0"/>
              <a:buChar char="•"/>
            </a:pPr>
            <a:r>
              <a:rPr lang="en-US" baseline="0" dirty="0" smtClean="0"/>
              <a:t>Localization (AMCL)</a:t>
            </a:r>
            <a:endParaRPr lang="en-US" dirty="0" smtClean="0"/>
          </a:p>
          <a:p>
            <a:pPr marL="664488" lvl="1" indent="-181225">
              <a:buFont typeface="Arial" charset="0"/>
              <a:buChar char="•"/>
            </a:pPr>
            <a:r>
              <a:rPr lang="en-US" dirty="0" smtClean="0"/>
              <a:t>Mobile</a:t>
            </a:r>
            <a:r>
              <a:rPr lang="en-US" baseline="0" dirty="0" smtClean="0"/>
              <a:t> base navigation</a:t>
            </a:r>
          </a:p>
          <a:p>
            <a:pPr marL="664488" lvl="1" indent="-181225">
              <a:buFont typeface="Arial" charset="0"/>
              <a:buChar char="•"/>
            </a:pPr>
            <a:r>
              <a:rPr lang="en-US" baseline="0" dirty="0" smtClean="0"/>
              <a:t>Arm trajectory planning</a:t>
            </a:r>
          </a:p>
          <a:p>
            <a:pPr marL="664488" lvl="1" indent="-181225">
              <a:buFont typeface="Arial" charset="0"/>
              <a:buChar char="•"/>
            </a:pPr>
            <a:r>
              <a:rPr lang="en-US" baseline="0" dirty="0" smtClean="0"/>
              <a:t>Basic object recognition</a:t>
            </a:r>
          </a:p>
          <a:p>
            <a:pPr marL="664488" lvl="1" indent="-181225">
              <a:buFont typeface="Arial" charset="0"/>
              <a:buChar char="•"/>
            </a:pPr>
            <a:r>
              <a:rPr lang="en-US" dirty="0" smtClean="0"/>
              <a:t>Process</a:t>
            </a:r>
            <a:r>
              <a:rPr lang="en-US" baseline="0" dirty="0" smtClean="0"/>
              <a:t> management, </a:t>
            </a:r>
            <a:r>
              <a:rPr lang="en-US" baseline="0" dirty="0" smtClean="0"/>
              <a:t>Graphical User Interface </a:t>
            </a:r>
            <a:r>
              <a:rPr lang="en-US" baseline="0" dirty="0" smtClean="0"/>
              <a:t>tools</a:t>
            </a:r>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7</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Feature –</a:t>
            </a:r>
            <a:r>
              <a:rPr lang="en-US" baseline="0" dirty="0" smtClean="0"/>
              <a:t> ROS </a:t>
            </a:r>
            <a:r>
              <a:rPr lang="en-US" baseline="0" dirty="0" smtClean="0"/>
              <a:t>Industrial</a:t>
            </a:r>
          </a:p>
          <a:p>
            <a:r>
              <a:rPr lang="en-US" baseline="0" dirty="0" smtClean="0"/>
              <a:t>To control the robotic arm on the robot, I used (and contributed to) a software project called ROS Industrial.</a:t>
            </a:r>
          </a:p>
          <a:p>
            <a:endParaRPr lang="en-US" baseline="0" dirty="0" smtClean="0"/>
          </a:p>
          <a:p>
            <a:pPr>
              <a:buFont typeface="Arial" pitchFamily="34" charset="0"/>
              <a:buChar char="•"/>
            </a:pPr>
            <a:r>
              <a:rPr lang="en-US" baseline="0" dirty="0" smtClean="0"/>
              <a:t>What is ROS Industrial?</a:t>
            </a:r>
          </a:p>
          <a:p>
            <a:pPr marL="664488" lvl="1" indent="-181225">
              <a:buFont typeface="Arial" charset="0"/>
              <a:buChar char="•"/>
            </a:pPr>
            <a:r>
              <a:rPr lang="en-US" baseline="0" dirty="0" smtClean="0"/>
              <a:t>Project of Southwest Research Institute</a:t>
            </a:r>
          </a:p>
          <a:p>
            <a:pPr marL="664488" lvl="1" indent="-181225">
              <a:buFont typeface="Arial" charset="0"/>
              <a:buChar char="•"/>
            </a:pPr>
            <a:r>
              <a:rPr lang="en-US" baseline="0" dirty="0" smtClean="0"/>
              <a:t>Creates a standard ROS driver interface for industrial robots</a:t>
            </a:r>
          </a:p>
          <a:p>
            <a:pPr marL="664488" lvl="1" indent="-181225">
              <a:buFont typeface="Arial" charset="0"/>
              <a:buChar char="•"/>
            </a:pPr>
            <a:r>
              <a:rPr lang="en-US" baseline="0" dirty="0" smtClean="0"/>
              <a:t>Industrial robot code can be hardware-agnostic and written in generic programming language (C++) instead of proprietary languages</a:t>
            </a:r>
          </a:p>
          <a:p>
            <a:pPr marL="664488" lvl="1" indent="-181225">
              <a:buFont typeface="Arial" charset="0"/>
              <a:buChar char="•"/>
            </a:pPr>
            <a:r>
              <a:rPr lang="en-US" baseline="0" dirty="0" smtClean="0"/>
              <a:t>Allows you to do </a:t>
            </a:r>
            <a:r>
              <a:rPr lang="en-US" baseline="0" dirty="0" smtClean="0"/>
              <a:t>most of arm planning on PC in ROS</a:t>
            </a:r>
          </a:p>
          <a:p>
            <a:pPr marL="664488" lvl="1" indent="-181225">
              <a:buFont typeface="Arial" charset="0"/>
              <a:buChar char="•"/>
            </a:pPr>
            <a:r>
              <a:rPr lang="en-US" baseline="0" dirty="0" smtClean="0"/>
              <a:t>Minimal software on the </a:t>
            </a:r>
            <a:r>
              <a:rPr lang="en-US" baseline="0" dirty="0" smtClean="0"/>
              <a:t>robot </a:t>
            </a:r>
            <a:r>
              <a:rPr lang="en-US" baseline="0" dirty="0" smtClean="0"/>
              <a:t>controller </a:t>
            </a:r>
            <a:r>
              <a:rPr lang="en-US" baseline="0" dirty="0" smtClean="0"/>
              <a:t>executes trajectories (trajectory </a:t>
            </a:r>
            <a:r>
              <a:rPr lang="en-US" baseline="0" dirty="0" smtClean="0"/>
              <a:t>server, state server, motion process)</a:t>
            </a:r>
          </a:p>
          <a:p>
            <a:pPr marL="181225" indent="-181225">
              <a:buFont typeface="Arial" charset="0"/>
              <a:buChar char="•"/>
            </a:pPr>
            <a:r>
              <a:rPr lang="en-US" baseline="0" dirty="0" smtClean="0"/>
              <a:t>How does it work?</a:t>
            </a:r>
          </a:p>
          <a:p>
            <a:pPr marL="664488" lvl="1" indent="-181225">
              <a:buFont typeface="Arial" charset="0"/>
              <a:buChar char="•"/>
            </a:pPr>
            <a:r>
              <a:rPr lang="en-US" baseline="0" dirty="0" smtClean="0"/>
              <a:t>Uses the ROS standard arm navigation stack for path planning</a:t>
            </a:r>
          </a:p>
          <a:p>
            <a:pPr marL="664488" lvl="1" indent="-181225">
              <a:buFont typeface="Arial" charset="0"/>
              <a:buChar char="•"/>
            </a:pPr>
            <a:r>
              <a:rPr lang="en-US" baseline="0" dirty="0" smtClean="0"/>
              <a:t>ROS PC sends a trajectory download to the IRC5</a:t>
            </a:r>
          </a:p>
          <a:p>
            <a:pPr marL="664488" lvl="1" indent="-181225">
              <a:buFont typeface="Arial" charset="0"/>
              <a:buChar char="•"/>
            </a:pPr>
            <a:r>
              <a:rPr lang="en-US" baseline="0" dirty="0" smtClean="0"/>
              <a:t>Trajectory defined as </a:t>
            </a:r>
            <a:r>
              <a:rPr lang="en-US" baseline="0" dirty="0" smtClean="0"/>
              <a:t>a sequence </a:t>
            </a:r>
            <a:r>
              <a:rPr lang="en-US" baseline="0" dirty="0" smtClean="0"/>
              <a:t>of points, each point defined by </a:t>
            </a:r>
            <a:r>
              <a:rPr lang="en-US" baseline="0" dirty="0" smtClean="0"/>
              <a:t>the angle of every joint</a:t>
            </a:r>
            <a:endParaRPr lang="en-US" baseline="0" dirty="0" smtClean="0"/>
          </a:p>
          <a:p>
            <a:pPr marL="664488" lvl="1" indent="-181225">
              <a:buFont typeface="Arial" charset="0"/>
              <a:buChar char="•"/>
            </a:pPr>
            <a:r>
              <a:rPr lang="en-US" dirty="0" smtClean="0"/>
              <a:t>IRC5</a:t>
            </a:r>
            <a:r>
              <a:rPr lang="en-US" baseline="0" dirty="0" smtClean="0"/>
              <a:t> receives trajectory, executes it by visiting each point in sequence</a:t>
            </a:r>
          </a:p>
          <a:p>
            <a:pPr marL="664488" lvl="1" indent="-181225">
              <a:buFont typeface="Arial" charset="0"/>
              <a:buChar char="•"/>
            </a:pPr>
            <a:r>
              <a:rPr lang="en-US" baseline="0" dirty="0" smtClean="0"/>
              <a:t>No torque control (limitation of IRC5 and of ROS Industrial)</a:t>
            </a:r>
          </a:p>
          <a:p>
            <a:pPr marL="664488" lvl="1" indent="-181225">
              <a:buFont typeface="Arial" charset="0"/>
              <a:buChar char="•"/>
            </a:pPr>
            <a:r>
              <a:rPr lang="en-US" baseline="0" dirty="0" smtClean="0"/>
              <a:t>No velocity control (limitation of ROS Industrial)</a:t>
            </a:r>
          </a:p>
          <a:p>
            <a:pPr marL="664488" lvl="1" indent="-181225">
              <a:buFont typeface="Arial" charset="0"/>
              <a:buChar char="•"/>
            </a:pPr>
            <a:r>
              <a:rPr lang="en-US" baseline="0" dirty="0" smtClean="0"/>
              <a:t>IRC5 reports joint states to ROS PC over the network</a:t>
            </a:r>
          </a:p>
          <a:p>
            <a:pPr marL="181225" indent="-181225">
              <a:buFont typeface="Arial" charset="0"/>
              <a:buChar char="•"/>
            </a:pPr>
            <a:r>
              <a:rPr lang="en-US" baseline="0" dirty="0" smtClean="0"/>
              <a:t>Why did I use ROS Industrial?</a:t>
            </a:r>
          </a:p>
          <a:p>
            <a:pPr marL="664488" lvl="1" indent="-181225">
              <a:buFont typeface="Arial" charset="0"/>
              <a:buChar char="•"/>
            </a:pPr>
            <a:r>
              <a:rPr lang="en-US" baseline="0" dirty="0" smtClean="0"/>
              <a:t>Standard platform – many industrial robotic arms </a:t>
            </a:r>
            <a:r>
              <a:rPr lang="en-US" baseline="0" dirty="0" smtClean="0"/>
              <a:t>supported. This means that ABBY’s code could be ported to other robot arms by researchers at other institutions.</a:t>
            </a:r>
            <a:endParaRPr lang="en-US" baseline="0" dirty="0" smtClean="0"/>
          </a:p>
          <a:p>
            <a:pPr marL="664488" lvl="1" indent="-181225">
              <a:buFont typeface="Arial" charset="0"/>
              <a:buChar char="•"/>
            </a:pPr>
            <a:r>
              <a:rPr lang="en-US" baseline="0" dirty="0" smtClean="0"/>
              <a:t>Gaining traction amongst </a:t>
            </a:r>
            <a:r>
              <a:rPr lang="en-US" baseline="0" dirty="0" smtClean="0"/>
              <a:t>researchers. This means any work done at Case with ABBY will be easy for others to replicate and build on.</a:t>
            </a:r>
            <a:endParaRPr lang="en-US" baseline="0" dirty="0" smtClean="0"/>
          </a:p>
          <a:p>
            <a:pPr marL="664488" lvl="1" indent="-181225">
              <a:buFont typeface="Arial" charset="0"/>
              <a:buChar char="•"/>
            </a:pPr>
            <a:r>
              <a:rPr lang="en-US" baseline="0" dirty="0" smtClean="0"/>
              <a:t>Speeded </a:t>
            </a:r>
            <a:r>
              <a:rPr lang="en-US" baseline="0" dirty="0" smtClean="0"/>
              <a:t>development. ROS Industrial already had libraries for TCP communication with industrial robots.</a:t>
            </a:r>
            <a:endParaRPr lang="en-US" baseline="0" dirty="0" smtClean="0"/>
          </a:p>
          <a:p>
            <a:pPr marL="181225" indent="-181225">
              <a:buFont typeface="Arial" charset="0"/>
              <a:buChar char="•"/>
            </a:pPr>
            <a:r>
              <a:rPr lang="en-US" baseline="0" dirty="0" smtClean="0"/>
              <a:t>How did I contribute to ROS Industrial?</a:t>
            </a:r>
          </a:p>
          <a:p>
            <a:pPr marL="664488" lvl="1" indent="-181225">
              <a:buFont typeface="Arial" charset="0"/>
              <a:buChar char="•"/>
            </a:pPr>
            <a:r>
              <a:rPr lang="en-US" baseline="0" dirty="0" smtClean="0"/>
              <a:t>I wrote the first ABB robotic arm driver, consisting of a </a:t>
            </a:r>
            <a:r>
              <a:rPr lang="en-US" baseline="0" dirty="0" smtClean="0"/>
              <a:t>ROS node and RAPID </a:t>
            </a:r>
            <a:r>
              <a:rPr lang="en-US" baseline="0" dirty="0" smtClean="0"/>
              <a:t>code.</a:t>
            </a:r>
            <a:endParaRPr lang="en-US" baseline="0" dirty="0" smtClean="0"/>
          </a:p>
          <a:p>
            <a:pPr marL="664488" lvl="1" indent="-181225">
              <a:buFont typeface="Arial" charset="0"/>
              <a:buChar char="•"/>
            </a:pPr>
            <a:r>
              <a:rPr lang="en-US" baseline="0" dirty="0" smtClean="0"/>
              <a:t>This code is the basis for the ROS Industrial ABB </a:t>
            </a:r>
            <a:r>
              <a:rPr lang="en-US" baseline="0" dirty="0" smtClean="0"/>
              <a:t>package, which has since been released.</a:t>
            </a:r>
            <a:endParaRPr lang="en-US" baseline="0" dirty="0" smtClean="0"/>
          </a:p>
        </p:txBody>
      </p:sp>
      <p:sp>
        <p:nvSpPr>
          <p:cNvPr id="4" name="Slide Number Placeholder 3"/>
          <p:cNvSpPr>
            <a:spLocks noGrp="1"/>
          </p:cNvSpPr>
          <p:nvPr>
            <p:ph type="sldNum" sz="quarter" idx="10"/>
          </p:nvPr>
        </p:nvSpPr>
        <p:spPr/>
        <p:txBody>
          <a:bodyPr/>
          <a:lstStyle/>
          <a:p>
            <a:fld id="{637FB680-F4A3-4008-B84D-E553200400B9}" type="slidenum">
              <a:rPr lang="en-US" smtClean="0"/>
              <a:pPr/>
              <a:t>8</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Feature –</a:t>
            </a:r>
            <a:r>
              <a:rPr lang="en-US" baseline="0" dirty="0" smtClean="0"/>
              <a:t> Cost</a:t>
            </a:r>
          </a:p>
          <a:p>
            <a:pPr>
              <a:buFont typeface="Arial" charset="0"/>
              <a:buChar char="•"/>
            </a:pPr>
            <a:r>
              <a:rPr lang="en-US" baseline="0" dirty="0" smtClean="0"/>
              <a:t>Total cost is less than $40,000</a:t>
            </a:r>
          </a:p>
          <a:p>
            <a:pPr>
              <a:buFont typeface="Arial" charset="0"/>
              <a:buChar char="•"/>
            </a:pPr>
            <a:r>
              <a:rPr lang="en-US" baseline="0" dirty="0" smtClean="0"/>
              <a:t>Big-ticket items</a:t>
            </a:r>
          </a:p>
          <a:p>
            <a:pPr lvl="1">
              <a:buFont typeface="Arial" charset="0"/>
              <a:buChar char="•"/>
            </a:pPr>
            <a:r>
              <a:rPr lang="en-US" baseline="0" dirty="0" smtClean="0"/>
              <a:t>IRB-120/IRC5 (still cheaper than a research manipulator)</a:t>
            </a:r>
          </a:p>
          <a:p>
            <a:pPr lvl="1">
              <a:buFont typeface="Arial" charset="0"/>
              <a:buChar char="•"/>
            </a:pPr>
            <a:r>
              <a:rPr lang="en-US" baseline="0" dirty="0" smtClean="0"/>
              <a:t>SICK LIDAR (free for this project, might be replaceable with a cheaper LIDAR)</a:t>
            </a:r>
          </a:p>
          <a:p>
            <a:pPr lvl="1">
              <a:buFont typeface="Arial" charset="0"/>
              <a:buChar char="•"/>
            </a:pPr>
            <a:r>
              <a:rPr lang="en-US" baseline="0" dirty="0" smtClean="0"/>
              <a:t>cRIO (free for this project, might be replaceable with a cheaper controller)</a:t>
            </a:r>
          </a:p>
          <a:p>
            <a:pPr lvl="0">
              <a:buFont typeface="Arial" charset="0"/>
              <a:buChar char="•"/>
            </a:pPr>
            <a:r>
              <a:rPr lang="en-US" baseline="0" dirty="0" smtClean="0"/>
              <a:t>Compare to </a:t>
            </a:r>
          </a:p>
          <a:p>
            <a:pPr lvl="1">
              <a:buFont typeface="Arial" charset="0"/>
              <a:buChar char="•"/>
            </a:pPr>
            <a:r>
              <a:rPr lang="en-US" baseline="0" dirty="0" smtClean="0"/>
              <a:t>PR2 (over $200,000)</a:t>
            </a:r>
          </a:p>
          <a:p>
            <a:pPr lvl="1">
              <a:buFont typeface="Arial" charset="0"/>
              <a:buChar char="•"/>
            </a:pPr>
            <a:r>
              <a:rPr lang="en-US" baseline="0" dirty="0" smtClean="0"/>
              <a:t>DARPA ARM (not mobile, over $60,0000)</a:t>
            </a:r>
          </a:p>
        </p:txBody>
      </p:sp>
      <p:sp>
        <p:nvSpPr>
          <p:cNvPr id="4" name="Slide Number Placeholder 3"/>
          <p:cNvSpPr>
            <a:spLocks noGrp="1"/>
          </p:cNvSpPr>
          <p:nvPr>
            <p:ph type="sldNum" sz="quarter" idx="10"/>
          </p:nvPr>
        </p:nvSpPr>
        <p:spPr/>
        <p:txBody>
          <a:bodyPr/>
          <a:lstStyle/>
          <a:p>
            <a:fld id="{637FB680-F4A3-4008-B84D-E553200400B9}" type="slidenum">
              <a:rPr lang="en-US" smtClean="0"/>
              <a:pPr/>
              <a:t>9</a:t>
            </a:fld>
            <a:endParaRPr lang="en-US"/>
          </a:p>
        </p:txBody>
      </p:sp>
    </p:spTree>
    <p:extLst>
      <p:ext uri="{BB962C8B-B14F-4D97-AF65-F5344CB8AC3E}">
        <p14:creationId xmlns:p14="http://schemas.microsoft.com/office/powerpoint/2010/main" val="94037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5A91E23-D3E3-7B40-B5EE-3CED6B3C6338}" type="datetime1">
              <a:rPr lang="en-US"/>
              <a:pPr>
                <a:defRPr/>
              </a:pPr>
              <a:t>4/24/2013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0C11D08-1A40-304A-B331-DC4D2DF040E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73FF073-A233-B645-BBE3-AA982C4480E8}" type="datetime1">
              <a:rPr lang="en-US"/>
              <a:pPr>
                <a:defRPr/>
              </a:pPr>
              <a:t>4/24/2013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5B6666-A69E-764F-9B8F-D7FFC58ED4D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EE0A8B9-211B-B145-B7D8-32675A6F49D3}" type="datetime1">
              <a:rPr lang="en-US"/>
              <a:pPr>
                <a:defRPr/>
              </a:pPr>
              <a:t>4/24/2013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2F73575-19A7-6C43-9375-C1A1AE55D90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94F8162-E02F-924B-BD91-012942BDC220}" type="datetime1">
              <a:rPr lang="en-US"/>
              <a:pPr>
                <a:defRPr/>
              </a:pPr>
              <a:t>4/24/2013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7A1F24A-FEBF-8743-B6EB-AD04A835F38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943C5E4-3F39-9C46-97A2-04CF800E4130}" type="datetime1">
              <a:rPr lang="en-US"/>
              <a:pPr>
                <a:defRPr/>
              </a:pPr>
              <a:t>4/24/2013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9CFE60D-76FD-E844-8DB3-3B8D518F8F1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E735EA2-E926-104E-B28E-71792883AB0C}" type="datetime1">
              <a:rPr lang="en-US"/>
              <a:pPr>
                <a:defRPr/>
              </a:pPr>
              <a:t>4/24/2013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C1353F-55C9-F246-B559-45163071C82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9D6609C-1831-5342-8676-672E4ED8707D}" type="datetime1">
              <a:rPr lang="en-US"/>
              <a:pPr>
                <a:defRPr/>
              </a:pPr>
              <a:t>4/24/2013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7EA7148-33F1-FF49-B61D-3A21F58BEF3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BC73039-ED9F-8643-B90A-7755DB4E6E12}" type="datetime1">
              <a:rPr lang="en-US"/>
              <a:pPr>
                <a:defRPr/>
              </a:pPr>
              <a:t>4/24/2013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4B2B7D8-BA00-9C4C-91ED-0A939EDD8E7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9168813-D705-FD46-A912-2624355F91B8}" type="datetime1">
              <a:rPr lang="en-US"/>
              <a:pPr>
                <a:defRPr/>
              </a:pPr>
              <a:t>4/24/2013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41D7993-9772-3D47-A4FE-0F88E5FBE95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045FB-44BC-584C-84F7-EC25C98D48DF}" type="datetime1">
              <a:rPr lang="en-US"/>
              <a:pPr>
                <a:defRPr/>
              </a:pPr>
              <a:t>4/24/2013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A9B073A-93D2-3B4C-95EF-3E7D001FD900}"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9F7E2CA-B3BA-4F46-B719-FEB0E4043930}" type="datetime1">
              <a:rPr lang="en-US"/>
              <a:pPr>
                <a:defRPr/>
              </a:pPr>
              <a:t>4/24/2013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DE0D93C-DDD1-E148-99AF-DC3566CE92E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48A11901-B4B9-3D46-A960-E1ABD7183920}" type="datetime1">
              <a:rPr lang="en-US"/>
              <a:pPr>
                <a:defRPr/>
              </a:pPr>
              <a:t>4/24/2013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F024884E-E56A-2948-9723-E38701DF0C3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fontAlgn="base">
        <a:spcBef>
          <a:spcPct val="0"/>
        </a:spcBef>
        <a:spcAft>
          <a:spcPct val="0"/>
        </a:spcAft>
        <a:defRPr sz="4400" kern="1200">
          <a:solidFill>
            <a:schemeClr val="tx1"/>
          </a:solidFill>
          <a:latin typeface="+mj-lt"/>
          <a:ea typeface="ＭＳ Ｐゴシック" pitchFamily="-111" charset="-128"/>
          <a:cs typeface="ＭＳ Ｐゴシック" pitchFamily="-111" charset="-128"/>
        </a:defRPr>
      </a:lvl1pPr>
      <a:lvl2pPr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2pPr>
      <a:lvl3pPr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3pPr>
      <a:lvl4pPr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4pPr>
      <a:lvl5pPr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5pPr>
      <a:lvl6pPr marL="4572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6pPr>
      <a:lvl7pPr marL="9144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7pPr>
      <a:lvl8pPr marL="13716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8pPr>
      <a:lvl9pPr marL="18288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defTabSz="457200" rtl="0" fontAlgn="base">
        <a:spcBef>
          <a:spcPct val="20000"/>
        </a:spcBef>
        <a:spcAft>
          <a:spcPct val="0"/>
        </a:spcAft>
        <a:buFont typeface="Arial" pitchFamily="-111" charset="0"/>
        <a:buChar char="•"/>
        <a:defRPr sz="3200" kern="1200">
          <a:solidFill>
            <a:schemeClr val="tx1"/>
          </a:solidFill>
          <a:latin typeface="+mn-lt"/>
          <a:ea typeface="ＭＳ Ｐゴシック" pitchFamily="-111" charset="-128"/>
          <a:cs typeface="ＭＳ Ｐゴシック" pitchFamily="-111" charset="-128"/>
        </a:defRPr>
      </a:lvl1pPr>
      <a:lvl2pPr marL="742950" indent="-285750" algn="l" defTabSz="457200" rtl="0" fontAlgn="base">
        <a:spcBef>
          <a:spcPct val="20000"/>
        </a:spcBef>
        <a:spcAft>
          <a:spcPct val="0"/>
        </a:spcAft>
        <a:buFont typeface="Arial" pitchFamily="-111" charset="0"/>
        <a:buChar char="–"/>
        <a:defRPr sz="2800" kern="1200">
          <a:solidFill>
            <a:schemeClr val="tx1"/>
          </a:solidFill>
          <a:latin typeface="+mn-lt"/>
          <a:ea typeface="ＭＳ Ｐゴシック" pitchFamily="-111" charset="-128"/>
          <a:cs typeface="+mn-cs"/>
        </a:defRPr>
      </a:lvl2pPr>
      <a:lvl3pPr marL="1143000" indent="-228600" algn="l" defTabSz="457200" rtl="0" fontAlgn="base">
        <a:spcBef>
          <a:spcPct val="20000"/>
        </a:spcBef>
        <a:spcAft>
          <a:spcPct val="0"/>
        </a:spcAft>
        <a:buFont typeface="Arial" pitchFamily="-111" charset="0"/>
        <a:buChar char="•"/>
        <a:defRPr sz="2400" kern="1200">
          <a:solidFill>
            <a:schemeClr val="tx1"/>
          </a:solidFill>
          <a:latin typeface="+mn-lt"/>
          <a:ea typeface="ＭＳ Ｐゴシック" pitchFamily="-111" charset="-128"/>
          <a:cs typeface="+mn-cs"/>
        </a:defRPr>
      </a:lvl3pPr>
      <a:lvl4pPr marL="1600200" indent="-228600" algn="l" defTabSz="457200" rtl="0" fontAlgn="base">
        <a:spcBef>
          <a:spcPct val="20000"/>
        </a:spcBef>
        <a:spcAft>
          <a:spcPct val="0"/>
        </a:spcAft>
        <a:buFont typeface="Arial" pitchFamily="-111" charset="0"/>
        <a:buChar char="–"/>
        <a:defRPr sz="2000" kern="1200">
          <a:solidFill>
            <a:schemeClr val="tx1"/>
          </a:solidFill>
          <a:latin typeface="+mn-lt"/>
          <a:ea typeface="ＭＳ Ｐゴシック" pitchFamily="-111" charset="-128"/>
          <a:cs typeface="+mn-cs"/>
        </a:defRPr>
      </a:lvl4pPr>
      <a:lvl5pPr marL="2057400" indent="-228600" algn="l" defTabSz="457200" rtl="0" fontAlgn="base">
        <a:spcBef>
          <a:spcPct val="20000"/>
        </a:spcBef>
        <a:spcAft>
          <a:spcPct val="0"/>
        </a:spcAft>
        <a:buFont typeface="Arial" pitchFamily="-111" charset="0"/>
        <a:buChar char="»"/>
        <a:defRPr sz="2000" kern="1200">
          <a:solidFill>
            <a:schemeClr val="tx1"/>
          </a:solidFill>
          <a:latin typeface="+mn-lt"/>
          <a:ea typeface="ＭＳ Ｐゴシック" pitchFamily="-111"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file:///C:\Users\Ed\Documents\masters\figures\Manipulation%20(Camera,%20good).mp4" TargetMode="External"/><Relationship Id="rId5" Type="http://schemas.openxmlformats.org/officeDocument/2006/relationships/image" Target="../media/image24.png"/><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ideo" Target="file:///C:\Users\Ed\Documents\masters\figures\Highlights.mp4" TargetMode="External"/><Relationship Id="rId5" Type="http://schemas.openxmlformats.org/officeDocument/2006/relationships/image" Target="../media/image24.png"/><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emf"/><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wmf"/></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emf"/><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wm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55F"/>
        </a:solidFill>
        <a:effectLst/>
      </p:bgPr>
    </p:bg>
    <p:spTree>
      <p:nvGrpSpPr>
        <p:cNvPr id="1" name=""/>
        <p:cNvGrpSpPr/>
        <p:nvPr/>
      </p:nvGrpSpPr>
      <p:grpSpPr>
        <a:xfrm>
          <a:off x="0" y="0"/>
          <a:ext cx="0" cy="0"/>
          <a:chOff x="0" y="0"/>
          <a:chExt cx="0" cy="0"/>
        </a:xfrm>
      </p:grpSpPr>
      <p:pic>
        <p:nvPicPr>
          <p:cNvPr id="1331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681038"/>
            <a:ext cx="7505700" cy="4610100"/>
          </a:xfrm>
          <a:prstGeom prst="rect">
            <a:avLst/>
          </a:prstGeom>
          <a:noFill/>
          <a:ln w="9525">
            <a:noFill/>
            <a:miter lim="800000"/>
            <a:headEnd/>
            <a:tailEnd/>
          </a:ln>
        </p:spPr>
      </p:pic>
      <p:sp>
        <p:nvSpPr>
          <p:cNvPr id="7" name="Rectangle 6"/>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315" name="Rectangle 10"/>
          <p:cNvSpPr>
            <a:spLocks noChangeArrowheads="1"/>
          </p:cNvSpPr>
          <p:nvPr/>
        </p:nvSpPr>
        <p:spPr bwMode="auto">
          <a:xfrm>
            <a:off x="3777673" y="4003897"/>
            <a:ext cx="2898849" cy="584775"/>
          </a:xfrm>
          <a:prstGeom prst="rect">
            <a:avLst/>
          </a:prstGeom>
          <a:noFill/>
          <a:ln w="9525">
            <a:noFill/>
            <a:miter lim="800000"/>
            <a:headEnd/>
            <a:tailEnd/>
          </a:ln>
        </p:spPr>
        <p:txBody>
          <a:bodyPr wrap="square">
            <a:prstTxWarp prst="textNoShape">
              <a:avLst/>
            </a:prstTxWarp>
            <a:spAutoFit/>
          </a:bodyPr>
          <a:lstStyle/>
          <a:p>
            <a:r>
              <a:rPr lang="en-US" sz="2400" baseline="30000" dirty="0" smtClean="0">
                <a:solidFill>
                  <a:schemeClr val="bg1"/>
                </a:solidFill>
                <a:latin typeface="TitilliumMaps26L 999 wt"/>
              </a:rPr>
              <a:t>April 25, 2013</a:t>
            </a:r>
            <a:endParaRPr lang="en-US" sz="2400" baseline="30000" dirty="0">
              <a:solidFill>
                <a:schemeClr val="bg1"/>
              </a:solidFill>
              <a:latin typeface="TitilliumMaps26L 999 wt"/>
            </a:endParaRPr>
          </a:p>
          <a:p>
            <a:r>
              <a:rPr lang="en-US" sz="2400" baseline="30000" dirty="0" smtClean="0">
                <a:solidFill>
                  <a:schemeClr val="bg1"/>
                </a:solidFill>
                <a:latin typeface="TitilliumMaps26L 999 wt"/>
              </a:rPr>
              <a:t>Edward Venator</a:t>
            </a:r>
            <a:endParaRPr lang="en-US" sz="2400" baseline="30000" dirty="0">
              <a:solidFill>
                <a:schemeClr val="bg1"/>
              </a:solidFill>
              <a:latin typeface="TitilliumMaps26L 999 wt"/>
            </a:endParaRPr>
          </a:p>
        </p:txBody>
      </p:sp>
      <p:sp>
        <p:nvSpPr>
          <p:cNvPr id="13316" name="Rectangle 13"/>
          <p:cNvSpPr>
            <a:spLocks noChangeArrowheads="1"/>
          </p:cNvSpPr>
          <p:nvPr/>
        </p:nvSpPr>
        <p:spPr bwMode="auto">
          <a:xfrm>
            <a:off x="3777673" y="1781994"/>
            <a:ext cx="4737677" cy="2062103"/>
          </a:xfrm>
          <a:prstGeom prst="rect">
            <a:avLst/>
          </a:prstGeom>
          <a:noFill/>
          <a:ln w="9525">
            <a:noFill/>
            <a:miter lim="800000"/>
            <a:headEnd/>
            <a:tailEnd/>
          </a:ln>
        </p:spPr>
        <p:txBody>
          <a:bodyPr wrap="square">
            <a:prstTxWarp prst="textNoShape">
              <a:avLst/>
            </a:prstTxWarp>
            <a:spAutoFit/>
          </a:bodyPr>
          <a:lstStyle/>
          <a:p>
            <a:r>
              <a:rPr lang="en-US" sz="3200" dirty="0">
                <a:solidFill>
                  <a:schemeClr val="bg1"/>
                </a:solidFill>
                <a:latin typeface="TitilliumMaps26L 999 wt" pitchFamily="-111" charset="0"/>
                <a:ea typeface="TitilliumMaps26L 999 wt" pitchFamily="-111" charset="0"/>
                <a:cs typeface="TitilliumMaps26L 999 wt" pitchFamily="-111" charset="0"/>
              </a:rPr>
              <a:t>A </a:t>
            </a:r>
            <a:r>
              <a:rPr lang="en-US" sz="3200" dirty="0" smtClean="0">
                <a:solidFill>
                  <a:schemeClr val="bg1"/>
                </a:solidFill>
                <a:latin typeface="TitilliumMaps26L 999 wt" pitchFamily="-111" charset="0"/>
                <a:ea typeface="TitilliumMaps26L 999 wt" pitchFamily="-111" charset="0"/>
                <a:cs typeface="TitilliumMaps26L 999 wt" pitchFamily="-111" charset="0"/>
              </a:rPr>
              <a:t>Low-Cost Mobile Manipulator for Industrial and Research Applications</a:t>
            </a:r>
            <a:endParaRPr lang="en-US" sz="3200" baseline="30000" dirty="0">
              <a:solidFill>
                <a:schemeClr val="bg1"/>
              </a:solidFill>
              <a:latin typeface="TitilliumMaps26L 999 wt" pitchFamily="-111" charset="0"/>
              <a:ea typeface="TitilliumMaps26L 999 wt" pitchFamily="-111" charset="0"/>
              <a:cs typeface="TitilliumMaps26L 999 wt" pitchFamily="-111" charset="0"/>
            </a:endParaRPr>
          </a:p>
        </p:txBody>
      </p:sp>
      <p:pic>
        <p:nvPicPr>
          <p:cNvPr id="9" name="Picture 8" descr="CWRU-ENG-white-rev-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526" y="1271875"/>
            <a:ext cx="2480310" cy="3180997"/>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Navigation</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pic>
        <p:nvPicPr>
          <p:cNvPr id="9" name="Picture 8" descr="demo task ma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8916" y="1376065"/>
            <a:ext cx="5337550" cy="4274488"/>
          </a:xfrm>
          <a:prstGeom prst="rect">
            <a:avLst/>
          </a:prstGeom>
          <a:ln>
            <a:solidFill>
              <a:schemeClr val="tx1"/>
            </a:solidFill>
          </a:ln>
        </p:spPr>
      </p:pic>
    </p:spTree>
    <p:extLst>
      <p:ext uri="{BB962C8B-B14F-4D97-AF65-F5344CB8AC3E}">
        <p14:creationId xmlns:p14="http://schemas.microsoft.com/office/powerpoint/2010/main" val="43149112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4138266391"/>
              </p:ext>
            </p:extLst>
          </p:nvPr>
        </p:nvGraphicFramePr>
        <p:xfrm>
          <a:off x="5728014" y="571342"/>
          <a:ext cx="2709677" cy="4528815"/>
        </p:xfrm>
        <a:graphic>
          <a:graphicData uri="http://schemas.openxmlformats.org/drawingml/2006/table">
            <a:tbl>
              <a:tblPr firstRow="1" firstCol="1" bandRow="1">
                <a:tableStyleId>{5C22544A-7EE6-4342-B048-85BDC9FD1C3A}</a:tableStyleId>
              </a:tblPr>
              <a:tblGrid>
                <a:gridCol w="275157"/>
                <a:gridCol w="608532"/>
                <a:gridCol w="641870"/>
                <a:gridCol w="1184118"/>
              </a:tblGrid>
              <a:tr h="210510">
                <a:tc>
                  <a:txBody>
                    <a:bodyPr/>
                    <a:lstStyle/>
                    <a:p>
                      <a:pPr marL="8890" marR="0" algn="l">
                        <a:lnSpc>
                          <a:spcPct val="100000"/>
                        </a:lnSpc>
                        <a:spcBef>
                          <a:spcPts val="0"/>
                        </a:spcBef>
                        <a:spcAft>
                          <a:spcPts val="0"/>
                        </a:spcAft>
                      </a:pPr>
                      <a:r>
                        <a:rPr lang="en-US" sz="700" dirty="0">
                          <a:effectLst/>
                          <a:latin typeface="TitilliumMaps26L 999 wt"/>
                        </a:rPr>
                        <a:t>Trial</a:t>
                      </a:r>
                      <a:endParaRPr lang="en-US" sz="700" dirty="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Start Position</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Drive To Table</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Drive to Final Position</a:t>
                      </a:r>
                      <a:endParaRPr lang="en-US" sz="700">
                        <a:effectLst/>
                        <a:latin typeface="TitilliumMaps26L 999 wt"/>
                        <a:ea typeface="Times New Roman"/>
                      </a:endParaRPr>
                    </a:p>
                  </a:txBody>
                  <a:tcPr marL="39471" marR="39471" marT="0" marB="0" anchor="ctr"/>
                </a:tc>
              </a:tr>
              <a:tr h="421020">
                <a:tc>
                  <a:txBody>
                    <a:bodyPr/>
                    <a:lstStyle/>
                    <a:p>
                      <a:pPr marL="8890" marR="0" algn="just">
                        <a:lnSpc>
                          <a:spcPct val="100000"/>
                        </a:lnSpc>
                        <a:spcBef>
                          <a:spcPts val="0"/>
                        </a:spcBef>
                        <a:spcAft>
                          <a:spcPts val="0"/>
                        </a:spcAft>
                      </a:pPr>
                      <a:r>
                        <a:rPr lang="en-US" sz="700">
                          <a:effectLst/>
                          <a:latin typeface="TitilliumMaps26L 999 wt"/>
                        </a:rPr>
                        <a:t>1</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dirty="0">
                          <a:effectLst/>
                          <a:latin typeface="TitilliumMaps26L 999 wt"/>
                        </a:rPr>
                        <a:t>Successful</a:t>
                      </a:r>
                      <a:endParaRPr lang="en-US" sz="700" dirty="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Several spins at goal position before success</a:t>
                      </a:r>
                      <a:endParaRPr lang="en-US" sz="700">
                        <a:effectLst/>
                        <a:latin typeface="TitilliumMaps26L 999 wt"/>
                        <a:ea typeface="Times New Roman"/>
                      </a:endParaRPr>
                    </a:p>
                  </a:txBody>
                  <a:tcPr marL="39471" marR="39471" marT="0" marB="0" anchor="ctr"/>
                </a:tc>
              </a:tr>
              <a:tr h="421020">
                <a:tc>
                  <a:txBody>
                    <a:bodyPr/>
                    <a:lstStyle/>
                    <a:p>
                      <a:pPr marL="8890" marR="0" algn="just">
                        <a:lnSpc>
                          <a:spcPct val="100000"/>
                        </a:lnSpc>
                        <a:spcBef>
                          <a:spcPts val="0"/>
                        </a:spcBef>
                        <a:spcAft>
                          <a:spcPts val="0"/>
                        </a:spcAft>
                      </a:pPr>
                      <a:r>
                        <a:rPr lang="en-US" sz="700">
                          <a:effectLst/>
                          <a:latin typeface="TitilliumMaps26L 999 wt"/>
                        </a:rPr>
                        <a:t>2</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Several spins at goal position before success</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3</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4</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5</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6</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7</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421020">
                <a:tc>
                  <a:txBody>
                    <a:bodyPr/>
                    <a:lstStyle/>
                    <a:p>
                      <a:pPr marL="8890" marR="0" algn="just">
                        <a:lnSpc>
                          <a:spcPct val="100000"/>
                        </a:lnSpc>
                        <a:spcBef>
                          <a:spcPts val="0"/>
                        </a:spcBef>
                        <a:spcAft>
                          <a:spcPts val="0"/>
                        </a:spcAft>
                      </a:pPr>
                      <a:r>
                        <a:rPr lang="en-US" sz="700">
                          <a:effectLst/>
                          <a:latin typeface="TitilliumMaps26L 999 wt"/>
                        </a:rPr>
                        <a:t>8</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Several spins at goal position before success</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9</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10</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11</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12</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13</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14</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15</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526275">
                <a:tc>
                  <a:txBody>
                    <a:bodyPr/>
                    <a:lstStyle/>
                    <a:p>
                      <a:pPr marL="8890" marR="0" algn="just">
                        <a:lnSpc>
                          <a:spcPct val="100000"/>
                        </a:lnSpc>
                        <a:spcBef>
                          <a:spcPts val="0"/>
                        </a:spcBef>
                        <a:spcAft>
                          <a:spcPts val="0"/>
                        </a:spcAft>
                      </a:pPr>
                      <a:r>
                        <a:rPr lang="en-US" sz="700">
                          <a:effectLst/>
                          <a:latin typeface="TitilliumMaps26L 999 wt"/>
                        </a:rPr>
                        <a:t>16</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600" dirty="0">
                          <a:effectLst/>
                          <a:latin typeface="TitilliumMaps26L 999 wt"/>
                        </a:rPr>
                        <a:t>Arrives at goal position, then spins several times and the gripper brushes an obstacle</a:t>
                      </a:r>
                      <a:endParaRPr lang="en-US" sz="700" dirty="0">
                        <a:effectLst/>
                        <a:latin typeface="TitilliumMaps26L 999 wt"/>
                        <a:ea typeface="Times New Roman"/>
                      </a:endParaRPr>
                    </a:p>
                  </a:txBody>
                  <a:tcPr marL="39471" marR="39471" marT="0" marB="0" anchor="ctr"/>
                </a:tc>
              </a:tr>
            </a:tbl>
          </a:graphicData>
        </a:graphic>
      </p:graphicFrame>
      <p:graphicFrame>
        <p:nvGraphicFramePr>
          <p:cNvPr id="3" name="Chart 2"/>
          <p:cNvGraphicFramePr/>
          <p:nvPr>
            <p:extLst>
              <p:ext uri="{D42A27DB-BD31-4B8C-83A1-F6EECF244321}">
                <p14:modId xmlns:p14="http://schemas.microsoft.com/office/powerpoint/2010/main" val="3882257996"/>
              </p:ext>
            </p:extLst>
          </p:nvPr>
        </p:nvGraphicFramePr>
        <p:xfrm>
          <a:off x="0" y="571341"/>
          <a:ext cx="5524500" cy="456301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4051158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3" name="TextBox 2"/>
          <p:cNvSpPr txBox="1"/>
          <p:nvPr/>
        </p:nvSpPr>
        <p:spPr>
          <a:xfrm>
            <a:off x="5581650" y="1028700"/>
            <a:ext cx="2877711" cy="369332"/>
          </a:xfrm>
          <a:prstGeom prst="rect">
            <a:avLst/>
          </a:prstGeom>
          <a:noFill/>
        </p:spPr>
        <p:txBody>
          <a:bodyPr wrap="none" rtlCol="0">
            <a:spAutoFit/>
          </a:bodyPr>
          <a:lstStyle/>
          <a:p>
            <a:r>
              <a:rPr lang="en-US" dirty="0" smtClean="0"/>
              <a:t>Odometry circle data table</a:t>
            </a:r>
            <a:endParaRPr lang="en-US" dirty="0"/>
          </a:p>
        </p:txBody>
      </p:sp>
      <p:sp>
        <p:nvSpPr>
          <p:cNvPr id="5" name="TextBox 4"/>
          <p:cNvSpPr txBox="1"/>
          <p:nvPr/>
        </p:nvSpPr>
        <p:spPr>
          <a:xfrm>
            <a:off x="5466234" y="2363748"/>
            <a:ext cx="2993127" cy="369332"/>
          </a:xfrm>
          <a:prstGeom prst="rect">
            <a:avLst/>
          </a:prstGeom>
          <a:noFill/>
        </p:spPr>
        <p:txBody>
          <a:bodyPr wrap="none" rtlCol="0">
            <a:spAutoFit/>
          </a:bodyPr>
          <a:lstStyle/>
          <a:p>
            <a:r>
              <a:rPr lang="en-US" dirty="0" smtClean="0"/>
              <a:t>Odometry circle scatter plot</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9623"/>
            <a:ext cx="4572000" cy="298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9623"/>
            <a:ext cx="4572000" cy="298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Table 7"/>
          <p:cNvGraphicFramePr>
            <a:graphicFrameLocks noGrp="1"/>
          </p:cNvGraphicFramePr>
          <p:nvPr>
            <p:extLst>
              <p:ext uri="{D42A27DB-BD31-4B8C-83A1-F6EECF244321}">
                <p14:modId xmlns:p14="http://schemas.microsoft.com/office/powerpoint/2010/main" val="613688756"/>
              </p:ext>
            </p:extLst>
          </p:nvPr>
        </p:nvGraphicFramePr>
        <p:xfrm>
          <a:off x="546100" y="3413926"/>
          <a:ext cx="3764598" cy="2021400"/>
        </p:xfrm>
        <a:graphic>
          <a:graphicData uri="http://schemas.openxmlformats.org/drawingml/2006/table">
            <a:tbl>
              <a:tblPr firstRow="1" firstCol="1" bandRow="1">
                <a:tableStyleId>{5C22544A-7EE6-4342-B048-85BDC9FD1C3A}</a:tableStyleId>
              </a:tblPr>
              <a:tblGrid>
                <a:gridCol w="474663"/>
                <a:gridCol w="611187"/>
                <a:gridCol w="579437"/>
                <a:gridCol w="1047941"/>
                <a:gridCol w="1051370"/>
              </a:tblGrid>
              <a:tr h="161925">
                <a:tc>
                  <a:txBody>
                    <a:bodyPr/>
                    <a:lstStyle/>
                    <a:p>
                      <a:pPr marL="8890" marR="0" algn="just">
                        <a:lnSpc>
                          <a:spcPct val="150000"/>
                        </a:lnSpc>
                        <a:spcBef>
                          <a:spcPts val="0"/>
                        </a:spcBef>
                        <a:spcAft>
                          <a:spcPts val="0"/>
                        </a:spcAft>
                      </a:pPr>
                      <a:r>
                        <a:rPr lang="en-US" sz="1100" dirty="0">
                          <a:effectLst/>
                        </a:rPr>
                        <a:t>Trial</a:t>
                      </a:r>
                      <a:endParaRPr lang="en-US" sz="1100" dirty="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X</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Y</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Displacement</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dirty="0">
                          <a:effectLst/>
                        </a:rPr>
                        <a:t>Position Error</a:t>
                      </a:r>
                      <a:endParaRPr lang="en-US" sz="1100" dirty="0">
                        <a:effectLst/>
                        <a:latin typeface="Times New Roman"/>
                        <a:ea typeface="Times New Roman"/>
                      </a:endParaRPr>
                    </a:p>
                  </a:txBody>
                  <a:tcPr marL="68580" marR="68580" marT="0" marB="0"/>
                </a:tc>
              </a:tr>
              <a:tr h="161925">
                <a:tc>
                  <a:txBody>
                    <a:bodyPr/>
                    <a:lstStyle/>
                    <a:p>
                      <a:pPr marL="8890" marR="0" algn="just">
                        <a:lnSpc>
                          <a:spcPct val="150000"/>
                        </a:lnSpc>
                        <a:spcBef>
                          <a:spcPts val="0"/>
                        </a:spcBef>
                        <a:spcAft>
                          <a:spcPts val="0"/>
                        </a:spcAft>
                      </a:pPr>
                      <a:r>
                        <a:rPr lang="en-US" sz="1100" dirty="0">
                          <a:effectLst/>
                        </a:rPr>
                        <a:t>1</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9.535</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-2.908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9.969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2.945</a:t>
                      </a:r>
                      <a:endParaRPr lang="en-US" sz="110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10.042</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-0.760</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10.071</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0.761</a:t>
                      </a:r>
                      <a:endParaRPr lang="en-US" sz="1100" dirty="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10.373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-0.032</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10.373</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0.374</a:t>
                      </a:r>
                      <a:endParaRPr lang="en-US" sz="110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9.996</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-0.454</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10.005</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0.454</a:t>
                      </a:r>
                      <a:endParaRPr lang="en-US" sz="110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5</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9.881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-0.663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9.903</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0.674</a:t>
                      </a:r>
                      <a:endParaRPr lang="en-US" sz="110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6</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10.019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-0.610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10.036</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0.610</a:t>
                      </a:r>
                      <a:endParaRPr lang="en-US" sz="1100" dirty="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RMS</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9.977</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1.294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10.060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1.318</a:t>
                      </a:r>
                      <a:endParaRPr lang="en-US" sz="1100" dirty="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STD</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0.271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1.016</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0.164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0.978</a:t>
                      </a:r>
                      <a:endParaRPr lang="en-US" sz="1100" dirty="0">
                        <a:effectLst/>
                        <a:latin typeface="Times New Roman"/>
                        <a:ea typeface="Times New Roman"/>
                      </a:endParaRPr>
                    </a:p>
                  </a:txBody>
                  <a:tcPr marL="68580" marR="68580" marT="0" marB="0" anchor="b"/>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69186444"/>
              </p:ext>
            </p:extLst>
          </p:nvPr>
        </p:nvGraphicFramePr>
        <p:xfrm>
          <a:off x="4572000" y="3413926"/>
          <a:ext cx="4487863" cy="2021400"/>
        </p:xfrm>
        <a:graphic>
          <a:graphicData uri="http://schemas.openxmlformats.org/drawingml/2006/table">
            <a:tbl>
              <a:tblPr firstRow="1" firstCol="1" bandRow="1">
                <a:tableStyleId>{5C22544A-7EE6-4342-B048-85BDC9FD1C3A}</a:tableStyleId>
              </a:tblPr>
              <a:tblGrid>
                <a:gridCol w="449263"/>
                <a:gridCol w="573087"/>
                <a:gridCol w="501650"/>
                <a:gridCol w="501650"/>
                <a:gridCol w="501650"/>
                <a:gridCol w="973138"/>
                <a:gridCol w="987425"/>
              </a:tblGrid>
              <a:tr h="190500">
                <a:tc>
                  <a:txBody>
                    <a:bodyPr/>
                    <a:lstStyle/>
                    <a:p>
                      <a:pPr marL="8890" marR="0" algn="just">
                        <a:lnSpc>
                          <a:spcPct val="150000"/>
                        </a:lnSpc>
                        <a:spcBef>
                          <a:spcPts val="0"/>
                        </a:spcBef>
                        <a:spcAft>
                          <a:spcPts val="0"/>
                        </a:spcAft>
                      </a:pPr>
                      <a:r>
                        <a:rPr lang="en-US" sz="1100" dirty="0">
                          <a:effectLst/>
                        </a:rPr>
                        <a:t>Trial</a:t>
                      </a:r>
                      <a:endParaRPr lang="en-US" sz="1100" dirty="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x</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y</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Oz</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Ow</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Displacement</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Heading (deg)</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0.730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0.432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0.507</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0.862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0.849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29.124</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0.802</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0.45</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0.528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0.849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0.920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26.202</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0.941</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0.596</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0.613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0.790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1.114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14.370</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0.751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0.621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0.558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0.830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0.974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22.150</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5</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0.778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0.330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0.459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0.889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0.845</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35.404</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6</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0.892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0.434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0.502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0.865</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0.992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29.677</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RMS</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0.819</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0.488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0.530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0.848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0.954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26.975</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STD</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0.0833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0.111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0.053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0.034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0.101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7.235</a:t>
                      </a:r>
                      <a:endParaRPr lang="en-US" sz="1100" dirty="0">
                        <a:effectLst/>
                        <a:latin typeface="Times New Roman"/>
                        <a:ea typeface="Times New Roman"/>
                      </a:endParaRPr>
                    </a:p>
                  </a:txBody>
                  <a:tcPr marL="68580" marR="68580" marT="0" marB="0" anchor="b"/>
                </a:tc>
              </a:tr>
            </a:tbl>
          </a:graphicData>
        </a:graphic>
      </p:graphicFrame>
    </p:spTree>
    <p:extLst>
      <p:ext uri="{BB962C8B-B14F-4D97-AF65-F5344CB8AC3E}">
        <p14:creationId xmlns:p14="http://schemas.microsoft.com/office/powerpoint/2010/main" val="291283726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Manipulation</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pic>
        <p:nvPicPr>
          <p:cNvPr id="8" name="Manipulation (Camera, good).mp4">
            <a:hlinkClick r:id="" action="ppaction://media"/>
          </p:cNvPr>
          <p:cNvPicPr>
            <a:picLocks noRot="1" noChangeAspect="1"/>
          </p:cNvPicPr>
          <p:nvPr>
            <a:videoFile r:link="rId1"/>
          </p:nvPr>
        </p:nvPicPr>
        <p:blipFill>
          <a:blip r:embed="rId5"/>
          <a:stretch>
            <a:fillRect/>
          </a:stretch>
        </p:blipFill>
        <p:spPr>
          <a:xfrm>
            <a:off x="2133600" y="1506538"/>
            <a:ext cx="4876800" cy="3657600"/>
          </a:xfrm>
          <a:prstGeom prst="rect">
            <a:avLst/>
          </a:prstGeom>
        </p:spPr>
      </p:pic>
    </p:spTree>
    <p:extLst>
      <p:ext uri="{BB962C8B-B14F-4D97-AF65-F5344CB8AC3E}">
        <p14:creationId xmlns:p14="http://schemas.microsoft.com/office/powerpoint/2010/main" val="110620125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320500110"/>
              </p:ext>
            </p:extLst>
          </p:nvPr>
        </p:nvGraphicFramePr>
        <p:xfrm>
          <a:off x="4419948" y="361507"/>
          <a:ext cx="4602932" cy="4922874"/>
        </p:xfrm>
        <a:graphic>
          <a:graphicData uri="http://schemas.openxmlformats.org/drawingml/2006/table">
            <a:tbl>
              <a:tblPr firstRow="1" firstCol="1" bandRow="1">
                <a:tableStyleId>{5C22544A-7EE6-4342-B048-85BDC9FD1C3A}</a:tableStyleId>
              </a:tblPr>
              <a:tblGrid>
                <a:gridCol w="332420"/>
                <a:gridCol w="702134"/>
                <a:gridCol w="2096133"/>
                <a:gridCol w="1472245"/>
              </a:tblGrid>
              <a:tr h="350874">
                <a:tc>
                  <a:txBody>
                    <a:bodyPr/>
                    <a:lstStyle/>
                    <a:p>
                      <a:pPr marL="8890" marR="0" algn="l">
                        <a:lnSpc>
                          <a:spcPct val="100000"/>
                        </a:lnSpc>
                        <a:spcBef>
                          <a:spcPts val="0"/>
                        </a:spcBef>
                        <a:spcAft>
                          <a:spcPts val="0"/>
                        </a:spcAft>
                      </a:pPr>
                      <a:r>
                        <a:rPr lang="en-US" sz="1100" dirty="0">
                          <a:effectLst/>
                        </a:rPr>
                        <a:t>Trial</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Objects Recognized</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Pick Result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Drop Result</a:t>
                      </a:r>
                      <a:endParaRPr lang="en-US" sz="1100" dirty="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3</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Success</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3</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4</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( 3</a:t>
                      </a:r>
                      <a:r>
                        <a:rPr lang="en-US" sz="1100" baseline="30000">
                          <a:effectLst/>
                        </a:rPr>
                        <a:t>rd</a:t>
                      </a:r>
                      <a:r>
                        <a:rPr lang="en-US" sz="1100">
                          <a:effectLst/>
                        </a:rPr>
                        <a:t> attempt)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5</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2</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Missed (gripper nudges table)</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(with no object)</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6</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( 2</a:t>
                      </a:r>
                      <a:r>
                        <a:rPr lang="en-US" sz="1100" baseline="30000">
                          <a:effectLst/>
                        </a:rPr>
                        <a:t>nd</a:t>
                      </a:r>
                      <a:r>
                        <a:rPr lang="en-US" sz="1100">
                          <a:effectLst/>
                        </a:rPr>
                        <a:t> attempt)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7</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8</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4</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( 2</a:t>
                      </a:r>
                      <a:r>
                        <a:rPr lang="en-US" sz="1100" baseline="30000">
                          <a:effectLst/>
                        </a:rPr>
                        <a:t>nd</a:t>
                      </a:r>
                      <a:r>
                        <a:rPr lang="en-US" sz="1100">
                          <a:effectLst/>
                        </a:rPr>
                        <a:t> attempt)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9</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Success, insecure grip ( 3</a:t>
                      </a:r>
                      <a:r>
                        <a:rPr lang="en-US" sz="1100" baseline="30000" dirty="0">
                          <a:effectLst/>
                        </a:rPr>
                        <a:t>rd</a:t>
                      </a:r>
                      <a:r>
                        <a:rPr lang="en-US" sz="1100" dirty="0">
                          <a:effectLst/>
                        </a:rPr>
                        <a:t> attempt)</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(object fell)</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10</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Missed</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(with no object)</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11</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Missed</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Success (with no object</a:t>
                      </a:r>
                      <a:r>
                        <a:rPr lang="en-US" sz="1100" dirty="0" smtClean="0">
                          <a:effectLst/>
                        </a:rPr>
                        <a:t>)</a:t>
                      </a:r>
                      <a:endParaRPr lang="en-US" sz="1100" dirty="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Missed (gripper nudges table)</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(with no object)</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14</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(2</a:t>
                      </a:r>
                      <a:r>
                        <a:rPr lang="en-US" sz="1100" baseline="30000">
                          <a:effectLst/>
                        </a:rPr>
                        <a:t>nd</a:t>
                      </a:r>
                      <a:r>
                        <a:rPr lang="en-US" sz="1100">
                          <a:effectLst/>
                        </a:rPr>
                        <a:t> attempt)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15</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1</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Cannot find a path to the object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N/A</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16</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Gripper hits table</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N/A</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17</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Gripper hits table</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N/A</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18</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19</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20</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Gripper hits table</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N/A</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21</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1</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Success, insecure grip ( 3</a:t>
                      </a:r>
                      <a:r>
                        <a:rPr lang="en-US" sz="1100" baseline="30000" dirty="0">
                          <a:effectLst/>
                        </a:rPr>
                        <a:t>rd</a:t>
                      </a:r>
                      <a:r>
                        <a:rPr lang="en-US" sz="1100" dirty="0">
                          <a:effectLst/>
                        </a:rPr>
                        <a:t> attempt)</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(object fell)</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(takes over 60 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Gripper hits table</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N/A</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24</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25</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Missed</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Success (with no object)</a:t>
                      </a:r>
                      <a:endParaRPr lang="en-US" sz="1100" dirty="0">
                        <a:effectLst/>
                        <a:latin typeface="Times New Roman"/>
                        <a:ea typeface="Times New Roman"/>
                      </a:endParaRPr>
                    </a:p>
                  </a:txBody>
                  <a:tcPr marL="15715" marR="15715" marT="0" marB="0"/>
                </a:tc>
              </a:tr>
            </a:tbl>
          </a:graphicData>
        </a:graphic>
      </p:graphicFrame>
      <p:graphicFrame>
        <p:nvGraphicFramePr>
          <p:cNvPr id="8" name="Chart 7"/>
          <p:cNvGraphicFramePr/>
          <p:nvPr>
            <p:extLst>
              <p:ext uri="{D42A27DB-BD31-4B8C-83A1-F6EECF244321}">
                <p14:modId xmlns:p14="http://schemas.microsoft.com/office/powerpoint/2010/main" val="4290765519"/>
              </p:ext>
            </p:extLst>
          </p:nvPr>
        </p:nvGraphicFramePr>
        <p:xfrm>
          <a:off x="14472" y="510363"/>
          <a:ext cx="4312979" cy="46251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7130902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Simulated Kitting Task</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
        <p:nvSpPr>
          <p:cNvPr id="8" name="Rectangle 7"/>
          <p:cNvSpPr/>
          <p:nvPr/>
        </p:nvSpPr>
        <p:spPr>
          <a:xfrm>
            <a:off x="225467" y="1759448"/>
            <a:ext cx="5355936" cy="2893100"/>
          </a:xfrm>
          <a:prstGeom prst="rect">
            <a:avLst/>
          </a:prstGeom>
        </p:spPr>
        <p:txBody>
          <a:bodyPr wrap="square">
            <a:spAutoFit/>
          </a:bodyPr>
          <a:lstStyle/>
          <a:p>
            <a:pPr lvl="1" indent="-342900">
              <a:spcAft>
                <a:spcPts val="600"/>
              </a:spcAft>
              <a:buFont typeface="+mj-lt"/>
              <a:buAutoNum type="arabicPeriod"/>
            </a:pPr>
            <a:r>
              <a:rPr lang="en-US" dirty="0" smtClean="0">
                <a:solidFill>
                  <a:srgbClr val="455560"/>
                </a:solidFill>
                <a:latin typeface="TitilliumMaps26L 500 wt"/>
              </a:rPr>
              <a:t>Beginning at one of two starting locations, drive to a predetermined location near a table a few meters away.</a:t>
            </a:r>
          </a:p>
          <a:p>
            <a:pPr lvl="1" indent="-342900">
              <a:spcAft>
                <a:spcPts val="600"/>
              </a:spcAft>
              <a:buFont typeface="+mj-lt"/>
              <a:buAutoNum type="arabicPeriod"/>
            </a:pPr>
            <a:r>
              <a:rPr lang="en-US" dirty="0" smtClean="0">
                <a:solidFill>
                  <a:srgbClr val="455560"/>
                </a:solidFill>
                <a:latin typeface="TitilliumMaps26L 500 wt"/>
              </a:rPr>
              <a:t>Locate at least one of three small </a:t>
            </a:r>
            <a:r>
              <a:rPr lang="en-US" dirty="0" err="1" smtClean="0">
                <a:solidFill>
                  <a:srgbClr val="455560"/>
                </a:solidFill>
                <a:latin typeface="TitilliumMaps26L 500 wt"/>
              </a:rPr>
              <a:t>manipulable</a:t>
            </a:r>
            <a:r>
              <a:rPr lang="en-US" dirty="0" smtClean="0">
                <a:solidFill>
                  <a:srgbClr val="455560"/>
                </a:solidFill>
                <a:latin typeface="TitilliumMaps26L 500 wt"/>
              </a:rPr>
              <a:t> objects on the table using the Kinect.</a:t>
            </a:r>
          </a:p>
          <a:p>
            <a:pPr lvl="1" indent="-342900">
              <a:spcAft>
                <a:spcPts val="600"/>
              </a:spcAft>
              <a:buFont typeface="+mj-lt"/>
              <a:buAutoNum type="arabicPeriod"/>
            </a:pPr>
            <a:r>
              <a:rPr lang="en-US" dirty="0" smtClean="0">
                <a:solidFill>
                  <a:srgbClr val="455560"/>
                </a:solidFill>
                <a:latin typeface="TitilliumMaps26L 500 wt"/>
              </a:rPr>
              <a:t>Lift one of the target objects from the table.</a:t>
            </a:r>
          </a:p>
          <a:p>
            <a:pPr lvl="1" indent="-342900">
              <a:spcAft>
                <a:spcPts val="600"/>
              </a:spcAft>
              <a:buFont typeface="+mj-lt"/>
              <a:buAutoNum type="arabicPeriod"/>
            </a:pPr>
            <a:r>
              <a:rPr lang="en-US" dirty="0" smtClean="0">
                <a:solidFill>
                  <a:srgbClr val="455560"/>
                </a:solidFill>
                <a:latin typeface="TitilliumMaps26L 500 wt"/>
              </a:rPr>
              <a:t>Place the target object in the onboard carrier bin.</a:t>
            </a:r>
          </a:p>
          <a:p>
            <a:pPr lvl="1" indent="-342900">
              <a:spcAft>
                <a:spcPts val="600"/>
              </a:spcAft>
              <a:buFont typeface="+mj-lt"/>
              <a:buAutoNum type="arabicPeriod"/>
            </a:pPr>
            <a:r>
              <a:rPr lang="en-US" dirty="0" smtClean="0">
                <a:solidFill>
                  <a:srgbClr val="455560"/>
                </a:solidFill>
                <a:latin typeface="TitilliumMaps26L 500 wt"/>
              </a:rPr>
              <a:t>Drive to the final destination.</a:t>
            </a:r>
            <a:endParaRPr lang="en-US" dirty="0">
              <a:solidFill>
                <a:srgbClr val="455560"/>
              </a:solidFill>
              <a:latin typeface="TitilliumMaps26L 500 wt"/>
            </a:endParaRPr>
          </a:p>
        </p:txBody>
      </p:sp>
      <p:pic>
        <p:nvPicPr>
          <p:cNvPr id="9" name="Picture 8" descr="IMG_20130413_23115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403" y="2005848"/>
            <a:ext cx="3200400" cy="2400300"/>
          </a:xfrm>
          <a:prstGeom prst="rect">
            <a:avLst/>
          </a:prstGeom>
        </p:spPr>
      </p:pic>
    </p:spTree>
    <p:extLst>
      <p:ext uri="{BB962C8B-B14F-4D97-AF65-F5344CB8AC3E}">
        <p14:creationId xmlns:p14="http://schemas.microsoft.com/office/powerpoint/2010/main" val="198570054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309227189"/>
              </p:ext>
            </p:extLst>
          </p:nvPr>
        </p:nvGraphicFramePr>
        <p:xfrm>
          <a:off x="4848446" y="1419219"/>
          <a:ext cx="4221126" cy="3153360"/>
        </p:xfrm>
        <a:graphic>
          <a:graphicData uri="http://schemas.openxmlformats.org/drawingml/2006/table">
            <a:tbl>
              <a:tblPr firstRow="1" firstCol="1" bandRow="1">
                <a:tableStyleId>{5C22544A-7EE6-4342-B048-85BDC9FD1C3A}</a:tableStyleId>
              </a:tblPr>
              <a:tblGrid>
                <a:gridCol w="391053"/>
                <a:gridCol w="619040"/>
                <a:gridCol w="818707"/>
                <a:gridCol w="2392326"/>
              </a:tblGrid>
              <a:tr h="388316">
                <a:tc>
                  <a:txBody>
                    <a:bodyPr/>
                    <a:lstStyle/>
                    <a:p>
                      <a:pPr marL="8890" marR="0" algn="just">
                        <a:lnSpc>
                          <a:spcPct val="150000"/>
                        </a:lnSpc>
                        <a:spcBef>
                          <a:spcPts val="0"/>
                        </a:spcBef>
                        <a:spcAft>
                          <a:spcPts val="0"/>
                        </a:spcAft>
                      </a:pPr>
                      <a:r>
                        <a:rPr lang="en-US" sz="1000" dirty="0">
                          <a:effectLst/>
                        </a:rPr>
                        <a:t>Trial</a:t>
                      </a:r>
                      <a:endParaRPr lang="en-US" sz="1000" dirty="0">
                        <a:effectLst/>
                        <a:latin typeface="Times New Roman"/>
                        <a:ea typeface="Times New Roman"/>
                      </a:endParaRPr>
                    </a:p>
                  </a:txBody>
                  <a:tcPr marL="58525" marR="58525" marT="0" marB="0"/>
                </a:tc>
                <a:tc>
                  <a:txBody>
                    <a:bodyPr/>
                    <a:lstStyle/>
                    <a:p>
                      <a:pPr marL="8890" marR="0" algn="just">
                        <a:lnSpc>
                          <a:spcPct val="100000"/>
                        </a:lnSpc>
                        <a:spcBef>
                          <a:spcPts val="0"/>
                        </a:spcBef>
                        <a:spcAft>
                          <a:spcPts val="0"/>
                        </a:spcAft>
                      </a:pPr>
                      <a:r>
                        <a:rPr lang="en-US" sz="1000" dirty="0">
                          <a:effectLst/>
                        </a:rPr>
                        <a:t>Start Position</a:t>
                      </a:r>
                      <a:endParaRPr lang="en-US" sz="1000" dirty="0">
                        <a:effectLst/>
                        <a:latin typeface="Times New Roman"/>
                        <a:ea typeface="Times New Roman"/>
                      </a:endParaRPr>
                    </a:p>
                  </a:txBody>
                  <a:tcPr marL="58525" marR="58525" marT="0" marB="0"/>
                </a:tc>
                <a:tc>
                  <a:txBody>
                    <a:bodyPr/>
                    <a:lstStyle/>
                    <a:p>
                      <a:pPr marL="8890" marR="0" algn="just">
                        <a:lnSpc>
                          <a:spcPct val="100000"/>
                        </a:lnSpc>
                        <a:spcBef>
                          <a:spcPts val="0"/>
                        </a:spcBef>
                        <a:spcAft>
                          <a:spcPts val="600"/>
                        </a:spcAft>
                      </a:pPr>
                      <a:r>
                        <a:rPr lang="en-US" sz="1000" dirty="0">
                          <a:effectLst/>
                        </a:rPr>
                        <a:t>Objects Recognized</a:t>
                      </a:r>
                      <a:endParaRPr lang="en-US" sz="1000" dirty="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Notes</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1</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Left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2</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Robot spins before settling into final position</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2</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Left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2</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dirty="0">
                          <a:effectLst/>
                        </a:rPr>
                        <a:t>Gripper brushes table and knocks over 1 object; robot spins before settling into final position</a:t>
                      </a:r>
                      <a:endParaRPr lang="en-US" sz="1000" dirty="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3</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Left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N/A</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Robot approaches table, but get stuck in spin</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4</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Left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1</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Object recognition/pickup succeeds on fourth attempt</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5</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Right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1</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Low batteries prevent robot from aligning in final position</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6</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Right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2</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 </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7</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Right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1</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Low batteries prevent robot from aligning in final position</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8</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Right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3</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dirty="0">
                          <a:effectLst/>
                        </a:rPr>
                        <a:t>Robot spins before settling into final position</a:t>
                      </a:r>
                      <a:endParaRPr lang="en-US" sz="1000" dirty="0">
                        <a:effectLst/>
                        <a:latin typeface="Times New Roman"/>
                        <a:ea typeface="Times New Roman"/>
                      </a:endParaRPr>
                    </a:p>
                  </a:txBody>
                  <a:tcPr marL="58525" marR="58525" marT="0" marB="0"/>
                </a:tc>
              </a:tr>
            </a:tbl>
          </a:graphicData>
        </a:graphic>
      </p:graphicFrame>
      <p:graphicFrame>
        <p:nvGraphicFramePr>
          <p:cNvPr id="3" name="Chart 2"/>
          <p:cNvGraphicFramePr/>
          <p:nvPr>
            <p:extLst>
              <p:ext uri="{D42A27DB-BD31-4B8C-83A1-F6EECF244321}">
                <p14:modId xmlns:p14="http://schemas.microsoft.com/office/powerpoint/2010/main" val="23962470"/>
              </p:ext>
            </p:extLst>
          </p:nvPr>
        </p:nvGraphicFramePr>
        <p:xfrm>
          <a:off x="63500" y="950432"/>
          <a:ext cx="5125188" cy="415319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63399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5" name="Highlights.mp4">
            <a:hlinkClick r:id="" action="ppaction://media"/>
          </p:cNvPr>
          <p:cNvPicPr>
            <a:picLocks noRot="1" noChangeAspect="1"/>
          </p:cNvPicPr>
          <p:nvPr>
            <a:videoFile r:link="rId1"/>
          </p:nvPr>
        </p:nvPicPr>
        <p:blipFill>
          <a:blip r:embed="rId5"/>
          <a:stretch>
            <a:fillRect/>
          </a:stretch>
        </p:blipFill>
        <p:spPr>
          <a:xfrm>
            <a:off x="1524000" y="430213"/>
            <a:ext cx="6096000" cy="4572000"/>
          </a:xfrm>
          <a:prstGeom prst="rect">
            <a:avLst/>
          </a:prstGeom>
        </p:spPr>
      </p:pic>
    </p:spTree>
    <p:extLst>
      <p:ext uri="{BB962C8B-B14F-4D97-AF65-F5344CB8AC3E}">
        <p14:creationId xmlns:p14="http://schemas.microsoft.com/office/powerpoint/2010/main" val="2928254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139157" y="1180214"/>
            <a:ext cx="4865687" cy="461665"/>
          </a:xfrm>
          <a:prstGeom prst="rect">
            <a:avLst/>
          </a:prstGeom>
          <a:noFill/>
          <a:ln w="9525">
            <a:noFill/>
            <a:miter lim="800000"/>
            <a:headEnd/>
            <a:tailEnd/>
          </a:ln>
        </p:spPr>
        <p:txBody>
          <a:bodyPr>
            <a:prstTxWarp prst="textNoShape">
              <a:avLst/>
            </a:prstTxWarp>
            <a:spAutoFit/>
          </a:bodyPr>
          <a:lstStyle/>
          <a:p>
            <a:pPr algn="ctr"/>
            <a:r>
              <a:rPr lang="en-US" sz="2400" dirty="0" smtClean="0">
                <a:solidFill>
                  <a:srgbClr val="455560"/>
                </a:solidFill>
                <a:latin typeface="TitilliumMaps26L 999 wt" pitchFamily="-111" charset="0"/>
                <a:ea typeface="TitilliumMaps26L 999 wt" pitchFamily="-111" charset="0"/>
                <a:cs typeface="TitilliumMaps26L 999 wt" pitchFamily="-111" charset="0"/>
              </a:rPr>
              <a:t>Questions</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0" name="TextBox 11"/>
          <p:cNvSpPr txBox="1">
            <a:spLocks noChangeArrowheads="1"/>
          </p:cNvSpPr>
          <p:nvPr/>
        </p:nvSpPr>
        <p:spPr bwMode="auto">
          <a:xfrm>
            <a:off x="749300" y="2936875"/>
            <a:ext cx="7645400" cy="369888"/>
          </a:xfrm>
          <a:prstGeom prst="rect">
            <a:avLst/>
          </a:prstGeom>
          <a:noFill/>
          <a:ln w="9525">
            <a:noFill/>
            <a:miter lim="800000"/>
            <a:headEnd/>
            <a:tailEnd/>
          </a:ln>
        </p:spPr>
        <p:txBody>
          <a:bodyPr>
            <a:prstTxWarp prst="textNoShape">
              <a:avLst/>
            </a:prstTxWarp>
            <a:spAutoFit/>
          </a:bodyPr>
          <a:lstStyle/>
          <a:p>
            <a:r>
              <a:rPr lang="en-US" dirty="0" smtClean="0">
                <a:solidFill>
                  <a:srgbClr val="455560"/>
                </a:solidFill>
                <a:latin typeface="TitilliumMaps26L 500 wt" pitchFamily="-111" charset="0"/>
                <a:ea typeface="TitilliumMaps26L 500 wt" pitchFamily="-111" charset="0"/>
                <a:cs typeface="TitilliumMaps26L 500 wt" pitchFamily="-111" charset="0"/>
              </a:rPr>
              <a:t>Thanks To</a:t>
            </a:r>
            <a:endParaRPr lang="en-US" dirty="0">
              <a:solidFill>
                <a:srgbClr val="455560"/>
              </a:solidFill>
              <a:latin typeface="TitilliumMaps26L 500 wt" pitchFamily="-111" charset="0"/>
              <a:ea typeface="TitilliumMaps26L 500 wt" pitchFamily="-111" charset="0"/>
              <a:cs typeface="TitilliumMaps26L 500 wt" pitchFamily="-111" charset="0"/>
            </a:endParaRPr>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10" name="Rectangle 9"/>
          <p:cNvSpPr/>
          <p:nvPr/>
        </p:nvSpPr>
        <p:spPr>
          <a:xfrm>
            <a:off x="914400" y="3306763"/>
            <a:ext cx="6400800" cy="1200329"/>
          </a:xfrm>
          <a:prstGeom prst="rect">
            <a:avLst/>
          </a:prstGeom>
        </p:spPr>
        <p:txBody>
          <a:bodyPr wrap="square">
            <a:spAutoFit/>
          </a:bodyPr>
          <a:lstStyle/>
          <a:p>
            <a:pPr marL="285750" indent="-285750">
              <a:buFont typeface="Arial" pitchFamily="34" charset="0"/>
              <a:buChar char="•"/>
            </a:pPr>
            <a:r>
              <a:rPr lang="en-US" dirty="0" smtClean="0">
                <a:solidFill>
                  <a:srgbClr val="455560"/>
                </a:solidFill>
                <a:latin typeface="TitilliumMaps26L 500 wt"/>
              </a:rPr>
              <a:t>ABB (for loan of the IRB-120 and IRC5)</a:t>
            </a:r>
          </a:p>
          <a:p>
            <a:pPr marL="285750" indent="-285750">
              <a:buFont typeface="Arial" pitchFamily="34" charset="0"/>
              <a:buChar char="•"/>
            </a:pPr>
            <a:r>
              <a:rPr lang="en-US" dirty="0" smtClean="0">
                <a:solidFill>
                  <a:srgbClr val="455560"/>
                </a:solidFill>
                <a:latin typeface="TitilliumMaps26L 500 wt"/>
              </a:rPr>
              <a:t>Dr. Wyatt Newman (former advisor on the project)</a:t>
            </a:r>
          </a:p>
          <a:p>
            <a:pPr marL="285750" indent="-285750">
              <a:buFont typeface="Arial" pitchFamily="34" charset="0"/>
              <a:buChar char="•"/>
            </a:pPr>
            <a:r>
              <a:rPr lang="en-US" dirty="0" smtClean="0">
                <a:solidFill>
                  <a:srgbClr val="455560"/>
                </a:solidFill>
                <a:latin typeface="TitilliumMaps26L 500 wt"/>
              </a:rPr>
              <a:t>Dr. Gregory Lee (project advisor)</a:t>
            </a:r>
          </a:p>
          <a:p>
            <a:pPr marL="285750" indent="-285750">
              <a:buFont typeface="Arial" pitchFamily="34" charset="0"/>
              <a:buChar char="•"/>
            </a:pPr>
            <a:r>
              <a:rPr lang="en-US" dirty="0" smtClean="0">
                <a:solidFill>
                  <a:srgbClr val="455560"/>
                </a:solidFill>
                <a:latin typeface="TitilliumMaps26L 500 wt"/>
              </a:rPr>
              <a:t>Dr. Chris Roberts, Eric </a:t>
            </a:r>
            <a:r>
              <a:rPr lang="en-US" dirty="0" err="1" smtClean="0">
                <a:solidFill>
                  <a:srgbClr val="455560"/>
                </a:solidFill>
                <a:latin typeface="TitilliumMaps26L 500 wt"/>
              </a:rPr>
              <a:t>Perko</a:t>
            </a:r>
            <a:r>
              <a:rPr lang="en-US" dirty="0" smtClean="0">
                <a:solidFill>
                  <a:srgbClr val="455560"/>
                </a:solidFill>
                <a:latin typeface="TitilliumMaps26L 500 wt"/>
              </a:rPr>
              <a:t>, and Chad Rockey</a:t>
            </a:r>
            <a:endParaRPr lang="en-US" dirty="0">
              <a:solidFill>
                <a:srgbClr val="455560"/>
              </a:solidFill>
              <a:latin typeface="TitilliumMaps26L 500 wt"/>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42913" y="1044575"/>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Introduction</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9" name="Picture 8" descr="abby_2_edited.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600" y="526312"/>
            <a:ext cx="3200400" cy="4572000"/>
          </a:xfrm>
          <a:prstGeom prst="rect">
            <a:avLst/>
          </a:prstGeom>
        </p:spPr>
      </p:pic>
      <p:pic>
        <p:nvPicPr>
          <p:cNvPr id="10" name="Picture 9" descr="IMG_20121206_1815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0142" y="2812312"/>
            <a:ext cx="3048000" cy="2286000"/>
          </a:xfrm>
          <a:prstGeom prst="rect">
            <a:avLst/>
          </a:prstGeom>
          <a:ln>
            <a:solidFill>
              <a:schemeClr val="tx1">
                <a:lumMod val="95000"/>
                <a:lumOff val="5000"/>
              </a:schemeClr>
            </a:solidFill>
          </a:ln>
        </p:spPr>
      </p:pic>
      <p:pic>
        <p:nvPicPr>
          <p:cNvPr id="11" name="Picture 10" descr="IRB-120 (new).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254" y="1698552"/>
            <a:ext cx="1595193" cy="2286000"/>
          </a:xfrm>
          <a:prstGeom prst="rect">
            <a:avLst/>
          </a:prstGeom>
        </p:spPr>
      </p:pic>
      <p:pic>
        <p:nvPicPr>
          <p:cNvPr id="33794" name="Picture 2" descr="http://readwrite.com/files/files/en-US_Kinect_for_Windows_L6M-00001_RM1_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3475" y="1506240"/>
            <a:ext cx="2286000" cy="1145097"/>
          </a:xfrm>
          <a:prstGeom prst="rect">
            <a:avLst/>
          </a:prstGeom>
          <a:noFill/>
        </p:spPr>
      </p:pic>
      <p:pic>
        <p:nvPicPr>
          <p:cNvPr id="33796" name="Picture 4" descr="http://www.ros.org/_wiki/images/ros_or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913" y="4369649"/>
            <a:ext cx="1425294" cy="485775"/>
          </a:xfrm>
          <a:prstGeom prst="rect">
            <a:avLst/>
          </a:prstGeom>
          <a:noFill/>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29698" name="Picture 2" descr="http://upload.wikimedia.org/wikipedia/commons/6/62/Agv.forktruck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00" y="2320703"/>
            <a:ext cx="2268352" cy="2446097"/>
          </a:xfrm>
          <a:prstGeom prst="rect">
            <a:avLst/>
          </a:prstGeom>
          <a:noFill/>
        </p:spPr>
      </p:pic>
      <p:pic>
        <p:nvPicPr>
          <p:cNvPr id="29700" name="Picture 4" descr="http://singularityhub.com/wp-content/uploads/2009/10/abb-irb-120-300x2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1298" y="608996"/>
            <a:ext cx="2066307" cy="1508166"/>
          </a:xfrm>
          <a:prstGeom prst="rect">
            <a:avLst/>
          </a:prstGeom>
          <a:noFill/>
        </p:spPr>
      </p:pic>
      <p:pic>
        <p:nvPicPr>
          <p:cNvPr id="29702" name="Picture 6" descr="http://www.willowgarage.com/sites/default/files/blog/201108/PR2-SE-LR-640w.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002" y="156385"/>
            <a:ext cx="2291938" cy="2164318"/>
          </a:xfrm>
          <a:prstGeom prst="rect">
            <a:avLst/>
          </a:prstGeom>
          <a:noFill/>
        </p:spPr>
      </p:pic>
      <p:sp>
        <p:nvSpPr>
          <p:cNvPr id="15" name="TextBox 14"/>
          <p:cNvSpPr txBox="1"/>
          <p:nvPr/>
        </p:nvSpPr>
        <p:spPr>
          <a:xfrm>
            <a:off x="0" y="4988064"/>
            <a:ext cx="9300944" cy="707886"/>
          </a:xfrm>
          <a:prstGeom prst="rect">
            <a:avLst/>
          </a:prstGeom>
          <a:noFill/>
        </p:spPr>
        <p:txBody>
          <a:bodyPr wrap="none" rtlCol="0">
            <a:spAutoFit/>
          </a:bodyPr>
          <a:lstStyle/>
          <a:p>
            <a:r>
              <a:rPr lang="en-US" sz="800" dirty="0" smtClean="0">
                <a:solidFill>
                  <a:schemeClr val="bg1">
                    <a:lumMod val="65000"/>
                  </a:schemeClr>
                </a:solidFill>
                <a:latin typeface="TitilliumMaps26L 999 wt"/>
              </a:rPr>
              <a:t>AGV photo courtesy Wikipedia (http://en.wikipedia.org/wiki/File:Agv.forktruck2.jpg)</a:t>
            </a:r>
          </a:p>
          <a:p>
            <a:r>
              <a:rPr lang="en-US" sz="800" dirty="0" smtClean="0">
                <a:solidFill>
                  <a:schemeClr val="bg1">
                    <a:lumMod val="65000"/>
                  </a:schemeClr>
                </a:solidFill>
                <a:latin typeface="TitilliumMaps26L 999 wt"/>
              </a:rPr>
              <a:t>IRB-120/IRC5 photo courtesy ABB (http://www.abb.com/product/seitp327/BE2EEF38406EACA4C125762000319182.aspx)</a:t>
            </a:r>
          </a:p>
          <a:p>
            <a:r>
              <a:rPr lang="en-US" sz="800" dirty="0" smtClean="0">
                <a:solidFill>
                  <a:schemeClr val="bg1">
                    <a:lumMod val="65000"/>
                  </a:schemeClr>
                </a:solidFill>
                <a:latin typeface="TitilliumMaps26L 999 wt"/>
              </a:rPr>
              <a:t>PR2 photo courtesy Willow Garage (http://www.willowgarage.com/blog/2011/08/10/announcing-pr2se)</a:t>
            </a:r>
          </a:p>
          <a:p>
            <a:r>
              <a:rPr lang="en-US" sz="800" dirty="0" smtClean="0">
                <a:solidFill>
                  <a:schemeClr val="bg1">
                    <a:lumMod val="65000"/>
                  </a:schemeClr>
                </a:solidFill>
                <a:latin typeface="TitilliumMaps26L 999 wt"/>
              </a:rPr>
              <a:t>DARPA ARM Robot photo courtesy Hizook.com (http://www.hizook.com/blog/2012/04/03/new-darpa-grand-challenge-humanoid-robots-preliminary-unofficial-details)</a:t>
            </a:r>
          </a:p>
          <a:p>
            <a:r>
              <a:rPr lang="en-US" sz="800" dirty="0" smtClean="0">
                <a:solidFill>
                  <a:schemeClr val="bg1">
                    <a:lumMod val="65000"/>
                  </a:schemeClr>
                </a:solidFill>
                <a:latin typeface="TitilliumMaps26L 999 wt"/>
              </a:rPr>
              <a:t>IMP photo from  Hardware and Software Architecture of a Bimanual Mobile Manipulator for Industrial Application (Proceedings of the 2011 IEEE International Conference on Robotics and </a:t>
            </a:r>
            <a:r>
              <a:rPr lang="en-US" sz="800" dirty="0" err="1" smtClean="0">
                <a:solidFill>
                  <a:schemeClr val="bg1">
                    <a:lumMod val="65000"/>
                  </a:schemeClr>
                </a:solidFill>
                <a:latin typeface="TitilliumMaps26L 999 wt"/>
              </a:rPr>
              <a:t>Biomimetics</a:t>
            </a:r>
            <a:r>
              <a:rPr lang="en-US" sz="800" dirty="0" smtClean="0">
                <a:solidFill>
                  <a:schemeClr val="bg1">
                    <a:lumMod val="65000"/>
                  </a:schemeClr>
                </a:solidFill>
                <a:latin typeface="TitilliumMaps26L 999 wt"/>
              </a:rPr>
              <a:t>)</a:t>
            </a:r>
            <a:endParaRPr lang="en-US" sz="800" dirty="0">
              <a:solidFill>
                <a:schemeClr val="bg1">
                  <a:lumMod val="65000"/>
                </a:schemeClr>
              </a:solidFill>
              <a:latin typeface="TitilliumMaps26L 999 wt"/>
            </a:endParaRPr>
          </a:p>
        </p:txBody>
      </p:sp>
      <p:pic>
        <p:nvPicPr>
          <p:cNvPr id="2970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7802" y="2320704"/>
            <a:ext cx="1828800" cy="2314028"/>
          </a:xfrm>
          <a:prstGeom prst="rect">
            <a:avLst/>
          </a:prstGeom>
          <a:noFill/>
          <a:ln w="9525">
            <a:noFill/>
            <a:miter lim="800000"/>
            <a:headEnd/>
            <a:tailEnd/>
          </a:ln>
        </p:spPr>
      </p:pic>
      <p:pic>
        <p:nvPicPr>
          <p:cNvPr id="29704" name="Picture 8" descr="http://www.hizook.com/files/users/3/DARPA_ARM-H_robo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4700" y="2521669"/>
            <a:ext cx="2743200" cy="2466395"/>
          </a:xfrm>
          <a:prstGeom prst="rect">
            <a:avLst/>
          </a:prstGeom>
          <a:noFill/>
        </p:spPr>
      </p:pic>
      <p:pic>
        <p:nvPicPr>
          <p:cNvPr id="31746" name="Picture 2" descr="Kiva Soluti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5900" y="1044575"/>
            <a:ext cx="1828800" cy="1092055"/>
          </a:xfrm>
          <a:prstGeom prst="rect">
            <a:avLst/>
          </a:prstGeom>
          <a:noFill/>
        </p:spPr>
      </p:pic>
      <p:sp>
        <p:nvSpPr>
          <p:cNvPr id="11" name="Rectangle 2"/>
          <p:cNvSpPr>
            <a:spLocks noChangeArrowheads="1"/>
          </p:cNvSpPr>
          <p:nvPr/>
        </p:nvSpPr>
        <p:spPr bwMode="auto">
          <a:xfrm>
            <a:off x="442913" y="1044575"/>
            <a:ext cx="1991529" cy="461665"/>
          </a:xfrm>
          <a:prstGeom prst="rect">
            <a:avLst/>
          </a:prstGeom>
          <a:noFill/>
          <a:ln w="9525">
            <a:noFill/>
            <a:miter lim="800000"/>
            <a:headEnd/>
            <a:tailEnd/>
          </a:ln>
        </p:spPr>
        <p:txBody>
          <a:bodyPr wrap="square">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Background</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cxnSp>
        <p:nvCxnSpPr>
          <p:cNvPr id="3" name="Elbow Connector 2"/>
          <p:cNvCxnSpPr/>
          <p:nvPr/>
        </p:nvCxnSpPr>
        <p:spPr>
          <a:xfrm rot="5400000" flipH="1" flipV="1">
            <a:off x="2208200" y="1206278"/>
            <a:ext cx="4831681" cy="2731892"/>
          </a:xfrm>
          <a:prstGeom prst="bentConnector3">
            <a:avLst>
              <a:gd name="adj1" fmla="val 57405"/>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57200" y="914400"/>
            <a:ext cx="6776594" cy="461665"/>
          </a:xfrm>
          <a:prstGeom prst="rect">
            <a:avLst/>
          </a:prstGeom>
          <a:noFill/>
          <a:ln w="9525">
            <a:noFill/>
            <a:miter lim="800000"/>
            <a:headEnd/>
            <a:tailEnd/>
          </a:ln>
        </p:spPr>
        <p:txBody>
          <a:bodyPr wrap="square">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Goals</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0" name="TextBox 11"/>
          <p:cNvSpPr txBox="1">
            <a:spLocks noChangeArrowheads="1"/>
          </p:cNvSpPr>
          <p:nvPr/>
        </p:nvSpPr>
        <p:spPr bwMode="auto">
          <a:xfrm>
            <a:off x="548640" y="1627632"/>
            <a:ext cx="7315200" cy="2031325"/>
          </a:xfrm>
          <a:prstGeom prst="rect">
            <a:avLst/>
          </a:prstGeom>
          <a:noFill/>
          <a:ln w="9525">
            <a:noFill/>
            <a:miter lim="800000"/>
            <a:headEnd/>
            <a:tailEnd/>
          </a:ln>
        </p:spPr>
        <p:txBody>
          <a:bodyPr wrap="square">
            <a:prstTxWarp prst="textNoShape">
              <a:avLst/>
            </a:prstTxWarp>
            <a:spAutoFit/>
          </a:bodyPr>
          <a:lstStyle/>
          <a:p>
            <a:pPr marL="285750" lvl="0" indent="-285750">
              <a:buFont typeface="Arial" pitchFamily="34" charset="0"/>
              <a:buChar char="•"/>
            </a:pPr>
            <a:r>
              <a:rPr lang="en-US" dirty="0" smtClean="0">
                <a:solidFill>
                  <a:srgbClr val="455560"/>
                </a:solidFill>
                <a:latin typeface="TitilliumMaps26L 999 wt"/>
              </a:rPr>
              <a:t>Mobile manipulation</a:t>
            </a:r>
          </a:p>
          <a:p>
            <a:pPr marL="285750" lvl="0" indent="-285750">
              <a:buFont typeface="Arial" pitchFamily="34" charset="0"/>
              <a:buChar char="•"/>
            </a:pPr>
            <a:r>
              <a:rPr lang="en-US" dirty="0" smtClean="0">
                <a:solidFill>
                  <a:srgbClr val="455560"/>
                </a:solidFill>
                <a:latin typeface="TitilliumMaps26L 999 wt"/>
              </a:rPr>
              <a:t>Robustness</a:t>
            </a:r>
          </a:p>
          <a:p>
            <a:pPr marL="285750" lvl="0" indent="-285750">
              <a:buFont typeface="Arial" pitchFamily="34" charset="0"/>
              <a:buChar char="•"/>
            </a:pPr>
            <a:r>
              <a:rPr lang="en-US" dirty="0" smtClean="0">
                <a:solidFill>
                  <a:srgbClr val="455560"/>
                </a:solidFill>
                <a:latin typeface="TitilliumMaps26L 999 wt"/>
              </a:rPr>
              <a:t>Extensibility</a:t>
            </a:r>
            <a:endParaRPr lang="en-US" dirty="0">
              <a:solidFill>
                <a:srgbClr val="455560"/>
              </a:solidFill>
              <a:latin typeface="TitilliumMaps26L 999 wt"/>
            </a:endParaRPr>
          </a:p>
          <a:p>
            <a:pPr marL="285750" lvl="0" indent="-285750">
              <a:buFont typeface="Arial" pitchFamily="34" charset="0"/>
              <a:buChar char="•"/>
            </a:pPr>
            <a:r>
              <a:rPr lang="en-US" dirty="0" smtClean="0">
                <a:solidFill>
                  <a:srgbClr val="455560"/>
                </a:solidFill>
                <a:latin typeface="TitilliumMaps26L 999 wt"/>
              </a:rPr>
              <a:t>Low Cost</a:t>
            </a:r>
          </a:p>
          <a:p>
            <a:pPr marL="742950" lvl="1" indent="-285750">
              <a:buFont typeface="Arial" pitchFamily="34" charset="0"/>
              <a:buChar char="•"/>
            </a:pPr>
            <a:r>
              <a:rPr lang="en-US" dirty="0" smtClean="0">
                <a:solidFill>
                  <a:srgbClr val="455560"/>
                </a:solidFill>
                <a:latin typeface="TitilliumMaps26L 999 wt"/>
              </a:rPr>
              <a:t>Mass produced manipulator</a:t>
            </a:r>
          </a:p>
          <a:p>
            <a:pPr marL="742950" lvl="1" indent="-285750">
              <a:buFont typeface="Arial" pitchFamily="34" charset="0"/>
              <a:buChar char="•"/>
            </a:pPr>
            <a:r>
              <a:rPr lang="en-US" dirty="0" smtClean="0">
                <a:solidFill>
                  <a:srgbClr val="455560"/>
                </a:solidFill>
                <a:latin typeface="TitilliumMaps26L 999 wt"/>
              </a:rPr>
              <a:t>Mass produced mobile base</a:t>
            </a:r>
          </a:p>
          <a:p>
            <a:pPr marL="742950" lvl="1" indent="-285750">
              <a:buFont typeface="Arial" pitchFamily="34" charset="0"/>
              <a:buChar char="•"/>
            </a:pPr>
            <a:r>
              <a:rPr lang="en-US" dirty="0" smtClean="0">
                <a:solidFill>
                  <a:srgbClr val="455560"/>
                </a:solidFill>
                <a:latin typeface="TitilliumMaps26L 999 wt"/>
              </a:rPr>
              <a:t>Consumer grade sensor</a:t>
            </a:r>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8" name="Picture 7" descr="goals slide 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464" y="914400"/>
            <a:ext cx="3646967" cy="3037113"/>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414" y="914400"/>
            <a:ext cx="6701786" cy="4591062"/>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ABBY – Physical Design</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624" y="1464541"/>
            <a:ext cx="6474751" cy="4231409"/>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Sensing and Computing</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
        <p:nvSpPr>
          <p:cNvPr id="4" name="TextBox 3"/>
          <p:cNvSpPr txBox="1"/>
          <p:nvPr/>
        </p:nvSpPr>
        <p:spPr>
          <a:xfrm>
            <a:off x="8038214" y="4795284"/>
            <a:ext cx="1056700" cy="923330"/>
          </a:xfrm>
          <a:prstGeom prst="rect">
            <a:avLst/>
          </a:prstGeom>
          <a:noFill/>
        </p:spPr>
        <p:txBody>
          <a:bodyPr wrap="none" rtlCol="0">
            <a:spAutoFit/>
          </a:bodyPr>
          <a:lstStyle/>
          <a:p>
            <a:r>
              <a:rPr lang="en-US" dirty="0" smtClean="0">
                <a:solidFill>
                  <a:srgbClr val="0005C0"/>
                </a:solidFill>
              </a:rPr>
              <a:t>Ethernet</a:t>
            </a:r>
          </a:p>
          <a:p>
            <a:r>
              <a:rPr lang="en-US" dirty="0" smtClean="0">
                <a:solidFill>
                  <a:srgbClr val="FF0000"/>
                </a:solidFill>
              </a:rPr>
              <a:t>USB</a:t>
            </a:r>
          </a:p>
          <a:p>
            <a:r>
              <a:rPr lang="en-US" dirty="0" smtClean="0"/>
              <a:t>Other</a:t>
            </a:r>
            <a:endParaRPr lang="en-US" dirty="0"/>
          </a:p>
        </p:txBody>
      </p:sp>
    </p:spTree>
    <p:extLst>
      <p:ext uri="{BB962C8B-B14F-4D97-AF65-F5344CB8AC3E}">
        <p14:creationId xmlns:p14="http://schemas.microsoft.com/office/powerpoint/2010/main" val="283409005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Robot Operating System (ROS)</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05832"/>
            <a:ext cx="9144000" cy="3646336"/>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4"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ROS Industrial</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7580" y="1070900"/>
            <a:ext cx="2631387" cy="4625050"/>
          </a:xfrm>
          <a:prstGeom prst="rect">
            <a:avLst/>
          </a:prstGeom>
        </p:spPr>
      </p:pic>
      <p:sp>
        <p:nvSpPr>
          <p:cNvPr id="8" name="TextBox 11"/>
          <p:cNvSpPr txBox="1">
            <a:spLocks noChangeArrowheads="1"/>
          </p:cNvSpPr>
          <p:nvPr/>
        </p:nvSpPr>
        <p:spPr bwMode="auto">
          <a:xfrm>
            <a:off x="548640" y="1627632"/>
            <a:ext cx="4774247" cy="1754326"/>
          </a:xfrm>
          <a:prstGeom prst="rect">
            <a:avLst/>
          </a:prstGeom>
          <a:noFill/>
          <a:ln w="9525">
            <a:noFill/>
            <a:miter lim="800000"/>
            <a:headEnd/>
            <a:tailEnd/>
          </a:ln>
        </p:spPr>
        <p:txBody>
          <a:bodyPr wrap="square">
            <a:prstTxWarp prst="textNoShape">
              <a:avLst/>
            </a:prstTxWarp>
            <a:spAutoFit/>
          </a:bodyPr>
          <a:lstStyle/>
          <a:p>
            <a:pPr marL="285750" indent="-285750">
              <a:buFont typeface="Arial" pitchFamily="34" charset="0"/>
              <a:buChar char="•"/>
            </a:pPr>
            <a:r>
              <a:rPr lang="en-US" dirty="0">
                <a:solidFill>
                  <a:srgbClr val="455560"/>
                </a:solidFill>
                <a:latin typeface="TitilliumMaps26L 999 wt"/>
              </a:rPr>
              <a:t>Project of Southwest Research Institute</a:t>
            </a:r>
          </a:p>
          <a:p>
            <a:pPr marL="285750" lvl="0" indent="-285750">
              <a:buFont typeface="Arial" pitchFamily="34" charset="0"/>
              <a:buChar char="•"/>
            </a:pPr>
            <a:r>
              <a:rPr lang="en-US" dirty="0" smtClean="0">
                <a:solidFill>
                  <a:srgbClr val="455560"/>
                </a:solidFill>
                <a:latin typeface="TitilliumMaps26L 999 wt"/>
              </a:rPr>
              <a:t>Allows ROS to be used with industrial robots</a:t>
            </a:r>
          </a:p>
          <a:p>
            <a:pPr marL="285750" lvl="0" indent="-285750">
              <a:buFont typeface="Arial" pitchFamily="34" charset="0"/>
              <a:buChar char="•"/>
            </a:pPr>
            <a:r>
              <a:rPr lang="en-US" dirty="0" smtClean="0">
                <a:solidFill>
                  <a:srgbClr val="455560"/>
                </a:solidFill>
                <a:latin typeface="TitilliumMaps26L 999 wt"/>
              </a:rPr>
              <a:t>Standardized interface</a:t>
            </a:r>
          </a:p>
          <a:p>
            <a:pPr marL="285750" lvl="0" indent="-285750">
              <a:buFont typeface="Arial" pitchFamily="34" charset="0"/>
              <a:buChar char="•"/>
            </a:pPr>
            <a:r>
              <a:rPr lang="en-US" dirty="0" smtClean="0">
                <a:solidFill>
                  <a:srgbClr val="455560"/>
                </a:solidFill>
                <a:latin typeface="TitilliumMaps26L 999 wt"/>
              </a:rPr>
              <a:t>This project jumpstarted development of the ROS Industrial ABB driver</a:t>
            </a:r>
          </a:p>
        </p:txBody>
      </p:sp>
      <p:pic>
        <p:nvPicPr>
          <p:cNvPr id="9" name="Picture 8" descr="manipulation pi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0334" y="3657600"/>
            <a:ext cx="2438400" cy="1828800"/>
          </a:xfrm>
          <a:prstGeom prst="rect">
            <a:avLst/>
          </a:prstGeom>
        </p:spPr>
      </p:pic>
    </p:spTree>
    <p:extLst>
      <p:ext uri="{BB962C8B-B14F-4D97-AF65-F5344CB8AC3E}">
        <p14:creationId xmlns:p14="http://schemas.microsoft.com/office/powerpoint/2010/main" val="43962515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4"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Cost</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121984110"/>
              </p:ext>
            </p:extLst>
          </p:nvPr>
        </p:nvGraphicFramePr>
        <p:xfrm>
          <a:off x="2848797" y="1268706"/>
          <a:ext cx="3290746" cy="4418070"/>
        </p:xfrm>
        <a:graphic>
          <a:graphicData uri="http://schemas.openxmlformats.org/drawingml/2006/table">
            <a:tbl>
              <a:tblPr>
                <a:tableStyleId>{69CF1AB2-1976-4502-BF36-3FF5EA218861}</a:tableStyleId>
              </a:tblPr>
              <a:tblGrid>
                <a:gridCol w="2067181"/>
                <a:gridCol w="1223565"/>
              </a:tblGrid>
              <a:tr h="274218">
                <a:tc>
                  <a:txBody>
                    <a:bodyPr/>
                    <a:lstStyle/>
                    <a:p>
                      <a:pPr marL="8890" marR="0" algn="ctr">
                        <a:lnSpc>
                          <a:spcPct val="100000"/>
                        </a:lnSpc>
                        <a:spcBef>
                          <a:spcPts val="0"/>
                        </a:spcBef>
                        <a:spcAft>
                          <a:spcPts val="0"/>
                        </a:spcAft>
                      </a:pPr>
                      <a:r>
                        <a:rPr lang="en-US" sz="1000" b="1" dirty="0">
                          <a:latin typeface="TitilliumMaps26L 999 wt"/>
                        </a:rPr>
                        <a:t>Item</a:t>
                      </a:r>
                      <a:endParaRPr lang="en-US" sz="1000" b="1" dirty="0">
                        <a:latin typeface="TitilliumMaps26L 999 wt"/>
                        <a:ea typeface="Times New Roman"/>
                      </a:endParaRPr>
                    </a:p>
                  </a:txBody>
                  <a:tcPr marL="24255" marR="24255" marT="0" marB="0" anchor="ctr">
                    <a:solidFill>
                      <a:schemeClr val="tx2">
                        <a:lumMod val="40000"/>
                        <a:lumOff val="60000"/>
                      </a:schemeClr>
                    </a:solidFill>
                  </a:tcPr>
                </a:tc>
                <a:tc>
                  <a:txBody>
                    <a:bodyPr/>
                    <a:lstStyle/>
                    <a:p>
                      <a:pPr marL="8890" marR="0" algn="ctr">
                        <a:lnSpc>
                          <a:spcPct val="100000"/>
                        </a:lnSpc>
                        <a:spcBef>
                          <a:spcPts val="0"/>
                        </a:spcBef>
                        <a:spcAft>
                          <a:spcPts val="0"/>
                        </a:spcAft>
                      </a:pPr>
                      <a:r>
                        <a:rPr lang="en-US" sz="1000" b="1" dirty="0">
                          <a:latin typeface="TitilliumMaps26L 999 wt"/>
                        </a:rPr>
                        <a:t>Cost</a:t>
                      </a:r>
                      <a:endParaRPr lang="en-US" sz="1000" b="1" dirty="0">
                        <a:latin typeface="TitilliumMaps26L 999 wt"/>
                        <a:ea typeface="Times New Roman"/>
                      </a:endParaRPr>
                    </a:p>
                  </a:txBody>
                  <a:tcPr marL="24255" marR="24255" marT="0" marB="0" anchor="ctr">
                    <a:solidFill>
                      <a:schemeClr val="tx2">
                        <a:lumMod val="40000"/>
                        <a:lumOff val="60000"/>
                      </a:schemeClr>
                    </a:solidFill>
                  </a:tcPr>
                </a:tc>
              </a:tr>
              <a:tr h="274218">
                <a:tc>
                  <a:txBody>
                    <a:bodyPr/>
                    <a:lstStyle/>
                    <a:p>
                      <a:pPr marL="8890" marR="0" algn="l">
                        <a:lnSpc>
                          <a:spcPct val="100000"/>
                        </a:lnSpc>
                        <a:spcBef>
                          <a:spcPts val="0"/>
                        </a:spcBef>
                        <a:spcAft>
                          <a:spcPts val="0"/>
                        </a:spcAft>
                      </a:pPr>
                      <a:r>
                        <a:rPr lang="en-US" sz="1000" dirty="0">
                          <a:latin typeface="TitilliumMaps26L 999 wt"/>
                        </a:rPr>
                        <a:t>Wheelchair </a:t>
                      </a:r>
                      <a:r>
                        <a:rPr lang="en-US" sz="1000" dirty="0" smtClean="0">
                          <a:latin typeface="TitilliumMaps26L 999 wt"/>
                        </a:rPr>
                        <a:t>Base + batteries</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a:t>
                      </a:r>
                      <a:r>
                        <a:rPr lang="en-US" sz="1000" dirty="0" smtClean="0">
                          <a:latin typeface="TitilliumMaps26L 999 wt"/>
                        </a:rPr>
                        <a:t>3400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Chassis Frame Materials</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$1000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LIDAR</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$6000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IRB-120/IRC5</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$23000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cRIO </a:t>
                      </a:r>
                      <a:r>
                        <a:rPr lang="en-US" sz="1000" dirty="0" smtClean="0">
                          <a:latin typeface="TitilliumMaps26L 999 wt"/>
                        </a:rPr>
                        <a:t>9074</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a:latin typeface="TitilliumMaps26L 999 wt"/>
                        </a:rPr>
                        <a:t>$4150</a:t>
                      </a:r>
                      <a:endParaRPr lang="en-US" sz="100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smtClean="0">
                          <a:latin typeface="TitilliumMaps26L 999 wt"/>
                        </a:rPr>
                        <a:t>PC</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smtClean="0">
                          <a:latin typeface="TitilliumMaps26L 999 wt"/>
                        </a:rPr>
                        <a:t>$</a:t>
                      </a:r>
                      <a:r>
                        <a:rPr lang="en-US" sz="1000" dirty="0">
                          <a:latin typeface="TitilliumMaps26L 999 wt"/>
                        </a:rPr>
                        <a:t>547</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Kinect</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$150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err="1">
                          <a:latin typeface="TitilliumMaps26L 999 wt"/>
                        </a:rPr>
                        <a:t>Grayhill</a:t>
                      </a:r>
                      <a:r>
                        <a:rPr lang="en-US" sz="1000" dirty="0">
                          <a:latin typeface="TitilliumMaps26L 999 wt"/>
                        </a:rPr>
                        <a:t> Encoder (4)</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$320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Emergency Stop System</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a:latin typeface="TitilliumMaps26L 999 wt"/>
                        </a:rPr>
                        <a:t>$160</a:t>
                      </a:r>
                      <a:endParaRPr lang="en-US" sz="100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AC Inverter</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a:latin typeface="TitilliumMaps26L 999 wt"/>
                        </a:rPr>
                        <a:t>$322</a:t>
                      </a:r>
                      <a:endParaRPr lang="en-US" sz="100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err="1">
                          <a:latin typeface="TitilliumMaps26L 999 wt"/>
                        </a:rPr>
                        <a:t>Sabertooth</a:t>
                      </a:r>
                      <a:r>
                        <a:rPr lang="en-US" sz="1000" dirty="0">
                          <a:latin typeface="TitilliumMaps26L 999 wt"/>
                        </a:rPr>
                        <a:t> 2x50</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$250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a:latin typeface="TitilliumMaps26L 999 wt"/>
                        </a:rPr>
                        <a:t>Compressor</a:t>
                      </a:r>
                      <a:endParaRPr lang="en-US" sz="100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$250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a:latin typeface="TitilliumMaps26L 999 wt"/>
                        </a:rPr>
                        <a:t>Network Equipment</a:t>
                      </a:r>
                      <a:endParaRPr lang="en-US" sz="100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$40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Miscellaneous Electrical Components</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smtClean="0">
                          <a:latin typeface="TitilliumMaps26L 999 wt"/>
                        </a:rPr>
                        <a:t>$286</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b="1" dirty="0">
                          <a:latin typeface="TitilliumMaps26L 999 wt"/>
                        </a:rPr>
                        <a:t>Total</a:t>
                      </a:r>
                      <a:endParaRPr lang="en-US" sz="1000" b="1"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b="1" dirty="0" smtClean="0">
                          <a:latin typeface="TitilliumMaps26L 999 wt"/>
                        </a:rPr>
                        <a:t>$39875</a:t>
                      </a:r>
                      <a:endParaRPr lang="en-US" sz="1000" b="1" dirty="0">
                        <a:latin typeface="TitilliumMaps26L 999 wt"/>
                        <a:ea typeface="Times New Roman"/>
                      </a:endParaRPr>
                    </a:p>
                  </a:txBody>
                  <a:tcPr marL="24255" marR="24255" marT="0" marB="0" anchor="ctr"/>
                </a:tc>
              </a:tr>
            </a:tbl>
          </a:graphicData>
        </a:graphic>
      </p:graphicFrame>
    </p:spTree>
    <p:extLst>
      <p:ext uri="{BB962C8B-B14F-4D97-AF65-F5344CB8AC3E}">
        <p14:creationId xmlns:p14="http://schemas.microsoft.com/office/powerpoint/2010/main" val="43962515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engoption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engoption2.pot</Template>
  <TotalTime>4176</TotalTime>
  <Words>3433</Words>
  <Application>Microsoft Office PowerPoint</Application>
  <PresentationFormat>On-screen Show (4:3)</PresentationFormat>
  <Paragraphs>672</Paragraphs>
  <Slides>18</Slides>
  <Notes>18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TitilliumMaps26L 500 wt</vt:lpstr>
      <vt:lpstr>Calibri</vt:lpstr>
      <vt:lpstr>TitilliumMaps26L 999 wt</vt:lpstr>
      <vt:lpstr>Times New Roman</vt:lpstr>
      <vt:lpstr>ＭＳ Ｐゴシック</vt:lpstr>
      <vt:lpstr>engoption2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Masters Defense Presentation</dc:title>
  <dc:creator>Edward Venator</dc:creator>
  <cp:lastModifiedBy>Ed</cp:lastModifiedBy>
  <cp:revision>193</cp:revision>
  <cp:lastPrinted>2013-04-25T13:18:15Z</cp:lastPrinted>
  <dcterms:created xsi:type="dcterms:W3CDTF">2010-05-17T17:34:51Z</dcterms:created>
  <dcterms:modified xsi:type="dcterms:W3CDTF">2013-04-25T15:11:58Z</dcterms:modified>
</cp:coreProperties>
</file>